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image" Target="../media/image-8-9.png"/><Relationship Id="rId10" Type="http://schemas.openxmlformats.org/officeDocument/2006/relationships/image" Target="../media/image-8-10.png"/><Relationship Id="rId11" Type="http://schemas.openxmlformats.org/officeDocument/2006/relationships/image" Target="../media/image-8-11.png"/><Relationship Id="rId12" Type="http://schemas.openxmlformats.org/officeDocument/2006/relationships/image" Target="../media/image-8-12.png"/><Relationship Id="rId13" Type="http://schemas.openxmlformats.org/officeDocument/2006/relationships/image" Target="../media/image-8-13.png"/><Relationship Id="rId14" Type="http://schemas.openxmlformats.org/officeDocument/2006/relationships/image" Target="../media/image-8-14.png"/><Relationship Id="rId15" Type="http://schemas.openxmlformats.org/officeDocument/2006/relationships/image" Target="../media/image-8-15.png"/><Relationship Id="rId16" Type="http://schemas.openxmlformats.org/officeDocument/2006/relationships/image" Target="../media/image-8-16.png"/><Relationship Id="rId17" Type="http://schemas.openxmlformats.org/officeDocument/2006/relationships/slideLayout" Target="../slideLayouts/slideLayout1.xml"/><Relationship Id="rId18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F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0" y="0"/>
            <a:ext cx="3200400" cy="514350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925312" y="0"/>
            <a:ext cx="54864" cy="5143500"/>
          </a:xfrm>
          <a:prstGeom prst="rect">
            <a:avLst/>
          </a:prstGeom>
          <a:solidFill>
            <a:srgbClr val="00C2A8"/>
          </a:solidFill>
          <a:ln w="12700">
            <a:solidFill>
              <a:srgbClr val="00C2A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126480" y="502920"/>
            <a:ext cx="283464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DDDDDD"/>
            </a:solidFill>
            <a:prstDash val="solid"/>
          </a:ln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63640" y="594360"/>
            <a:ext cx="2560320" cy="11887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126480" y="1965960"/>
            <a:ext cx="2834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spc="300" kern="0" dirty="0">
                <a:solidFill>
                  <a:srgbClr val="8899AA"/>
                </a:solidFill>
              </a:rPr>
              <a:t>POWERED BY</a:t>
            </a:r>
            <a:endParaRPr lang="en-US" sz="800" dirty="0"/>
          </a:p>
        </p:txBody>
      </p:sp>
      <p:sp>
        <p:nvSpPr>
          <p:cNvPr id="7" name="Shape 4"/>
          <p:cNvSpPr/>
          <p:nvPr/>
        </p:nvSpPr>
        <p:spPr>
          <a:xfrm>
            <a:off x="6583680" y="2258568"/>
            <a:ext cx="1920240" cy="27432"/>
          </a:xfrm>
          <a:prstGeom prst="rect">
            <a:avLst/>
          </a:prstGeom>
          <a:solidFill>
            <a:srgbClr val="00C2A8"/>
          </a:solidFill>
          <a:ln w="12700">
            <a:solidFill>
              <a:srgbClr val="00C2A8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080760" y="2377440"/>
            <a:ext cx="2926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spc="200" kern="0" dirty="0">
                <a:solidFill>
                  <a:srgbClr val="FFFFFF"/>
                </a:solidFill>
              </a:rPr>
              <a:t>ЗАЩИТА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b="1" spc="200" kern="0" dirty="0">
                <a:solidFill>
                  <a:srgbClr val="FFFFFF"/>
                </a:solidFill>
              </a:rPr>
              <a:t>ПОД КОНТРОЛЕМ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6080760" y="329184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8899AA"/>
                </a:solidFill>
              </a:rPr>
              <a:t>Security Under Control</a:t>
            </a:r>
            <a:endParaRPr lang="en-US" sz="900" dirty="0"/>
          </a:p>
          <a:p>
            <a:pPr algn="ctr" indent="0" marL="0">
              <a:buNone/>
            </a:pPr>
            <a:r>
              <a:rPr lang="en-US" sz="900" i="1" dirty="0">
                <a:solidFill>
                  <a:srgbClr val="8899AA"/>
                </a:solidFill>
              </a:rPr>
              <a:t>Drošība kontrolē</a:t>
            </a:r>
            <a:endParaRPr lang="en-US" sz="900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>
            <a:alphaModFix amt="40000"/>
          </a:blip>
          <a:stretch>
            <a:fillRect/>
          </a:stretch>
        </p:blipFill>
        <p:spPr>
          <a:xfrm>
            <a:off x="7680960" y="4023360"/>
            <a:ext cx="822960" cy="82296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65760" y="411480"/>
            <a:ext cx="5486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800" b="1" spc="400" kern="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DEFENDEX</a:t>
            </a:r>
            <a:endParaRPr lang="en-US" sz="5800" dirty="0"/>
          </a:p>
        </p:txBody>
      </p:sp>
      <p:sp>
        <p:nvSpPr>
          <p:cNvPr id="12" name="Text 8"/>
          <p:cNvSpPr/>
          <p:nvPr/>
        </p:nvSpPr>
        <p:spPr>
          <a:xfrm>
            <a:off x="365760" y="1261872"/>
            <a:ext cx="1463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E8B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2.0</a:t>
            </a:r>
            <a:endParaRPr lang="en-US" sz="4400" dirty="0"/>
          </a:p>
        </p:txBody>
      </p:sp>
      <p:sp>
        <p:nvSpPr>
          <p:cNvPr id="13" name="Text 9"/>
          <p:cNvSpPr/>
          <p:nvPr/>
        </p:nvSpPr>
        <p:spPr>
          <a:xfrm>
            <a:off x="1508760" y="1399032"/>
            <a:ext cx="3200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00C2A8"/>
                </a:solidFill>
              </a:rPr>
              <a:t>× CORTEX RT4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365760" y="2029968"/>
            <a:ext cx="5303520" cy="36576"/>
          </a:xfrm>
          <a:prstGeom prst="rect">
            <a:avLst/>
          </a:prstGeom>
          <a:solidFill>
            <a:srgbClr val="00C2A8"/>
          </a:solidFill>
          <a:ln w="12700">
            <a:solidFill>
              <a:srgbClr val="00C2A8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365760" y="2176272"/>
            <a:ext cx="53949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</a:rPr>
              <a:t>Система мониторинга охранных сигнализаций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D0DCF0"/>
                </a:solidFill>
              </a:rPr>
              <a:t>Security Alarm Monitoring Platform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</a:rPr>
              <a:t>Drošības signalizācijas uzraudzības platforma</a:t>
            </a:r>
            <a:endParaRPr lang="en-US" sz="1200" dirty="0"/>
          </a:p>
          <a:p>
            <a:pPr indent="0" marL="0">
              <a:buNone/>
            </a:pPr>
            <a:r>
              <a:rPr lang="en-US" sz="1200" i="1" dirty="0">
                <a:solidFill>
                  <a:srgbClr val="00C2A8"/>
                </a:solidFill>
              </a:rPr>
              <a:t>www.cortex.eu  ·  Liksnas iela 7, Rīga</a:t>
            </a:r>
            <a:endParaRPr lang="en-US" sz="1200" dirty="0"/>
          </a:p>
        </p:txBody>
      </p:sp>
      <p:sp>
        <p:nvSpPr>
          <p:cNvPr id="16" name="Shape 12"/>
          <p:cNvSpPr/>
          <p:nvPr/>
        </p:nvSpPr>
        <p:spPr>
          <a:xfrm>
            <a:off x="365760" y="3913632"/>
            <a:ext cx="1664208" cy="868680"/>
          </a:xfrm>
          <a:prstGeom prst="rect">
            <a:avLst/>
          </a:prstGeom>
          <a:solidFill>
            <a:srgbClr val="1251A1"/>
          </a:solidFill>
          <a:ln w="12700">
            <a:solidFill>
              <a:srgbClr val="1E8BFF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30000"/>
              </a:srgbClr>
            </a:outerShdw>
          </a:effectLst>
        </p:spPr>
      </p:sp>
      <p:sp>
        <p:nvSpPr>
          <p:cNvPr id="17" name="Text 13"/>
          <p:cNvSpPr/>
          <p:nvPr/>
        </p:nvSpPr>
        <p:spPr>
          <a:xfrm>
            <a:off x="365760" y="3913632"/>
            <a:ext cx="1664208" cy="86868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Мониторинг 24/7</a:t>
            </a:r>
            <a:endParaRPr lang="en-US" sz="850" dirty="0"/>
          </a:p>
          <a:p>
            <a:pPr algn="ctr"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24/7 Monitoring</a:t>
            </a:r>
            <a:endParaRPr lang="en-US" sz="850" dirty="0"/>
          </a:p>
        </p:txBody>
      </p:sp>
      <p:sp>
        <p:nvSpPr>
          <p:cNvPr id="18" name="Shape 14"/>
          <p:cNvSpPr/>
          <p:nvPr/>
        </p:nvSpPr>
        <p:spPr>
          <a:xfrm>
            <a:off x="2194560" y="3913632"/>
            <a:ext cx="1664208" cy="868680"/>
          </a:xfrm>
          <a:prstGeom prst="rect">
            <a:avLst/>
          </a:prstGeom>
          <a:solidFill>
            <a:srgbClr val="1251A1"/>
          </a:solidFill>
          <a:ln w="12700">
            <a:solidFill>
              <a:srgbClr val="1E8BFF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30000"/>
              </a:srgbClr>
            </a:outerShdw>
          </a:effectLst>
        </p:spPr>
      </p:sp>
      <p:sp>
        <p:nvSpPr>
          <p:cNvPr id="19" name="Text 15"/>
          <p:cNvSpPr/>
          <p:nvPr/>
        </p:nvSpPr>
        <p:spPr>
          <a:xfrm>
            <a:off x="2194560" y="3913632"/>
            <a:ext cx="1664208" cy="86868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DSC · Paradox</a:t>
            </a:r>
            <a:endParaRPr lang="en-US" sz="850" dirty="0"/>
          </a:p>
          <a:p>
            <a:pPr algn="ctr"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Ajax · и др.</a:t>
            </a:r>
            <a:endParaRPr lang="en-US" sz="850" dirty="0"/>
          </a:p>
        </p:txBody>
      </p:sp>
      <p:sp>
        <p:nvSpPr>
          <p:cNvPr id="20" name="Shape 16"/>
          <p:cNvSpPr/>
          <p:nvPr/>
        </p:nvSpPr>
        <p:spPr>
          <a:xfrm>
            <a:off x="4023360" y="3913632"/>
            <a:ext cx="1664208" cy="868680"/>
          </a:xfrm>
          <a:prstGeom prst="rect">
            <a:avLst/>
          </a:prstGeom>
          <a:solidFill>
            <a:srgbClr val="1251A1"/>
          </a:solidFill>
          <a:ln w="12700">
            <a:solidFill>
              <a:srgbClr val="1E8BFF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30000"/>
              </a:srgbClr>
            </a:outerShdw>
          </a:effectLst>
        </p:spPr>
      </p:sp>
      <p:sp>
        <p:nvSpPr>
          <p:cNvPr id="21" name="Text 17"/>
          <p:cNvSpPr/>
          <p:nvPr/>
        </p:nvSpPr>
        <p:spPr>
          <a:xfrm>
            <a:off x="4023360" y="3913632"/>
            <a:ext cx="1664208" cy="86868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Android App</a:t>
            </a:r>
            <a:endParaRPr lang="en-US" sz="850" dirty="0"/>
          </a:p>
          <a:p>
            <a:pPr algn="ctr"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Mobile Control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EF3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D0DCF0"/>
                </a:solidFill>
              </a:rPr>
              <a:t>ПРОБЛЕМА · THE PROBLEM · PROBLĒMA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365760" y="640080"/>
            <a:ext cx="84124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D1B3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Охрана объектов сегодня —</a:t>
            </a:r>
            <a:endParaRPr lang="en-US" sz="2600" dirty="0"/>
          </a:p>
          <a:p>
            <a:pPr indent="0" marL="0">
              <a:buNone/>
            </a:pPr>
            <a:r>
              <a:rPr lang="en-US" sz="2600" b="1" dirty="0">
                <a:solidFill>
                  <a:srgbClr val="0D1B3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это хаос и слепые зоны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320040" y="1874520"/>
            <a:ext cx="2743200" cy="3017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8F0"/>
            </a:solidFill>
            <a:prstDash val="solid"/>
          </a:ln>
          <a:effectLst>
            <a:outerShdw sx="100000" sy="100000" kx="0" ky="0" algn="bl" rotWithShape="0" blurRad="152400" dist="381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20040" y="1874520"/>
            <a:ext cx="2743200" cy="54864"/>
          </a:xfrm>
          <a:prstGeom prst="rect">
            <a:avLst/>
          </a:prstGeom>
          <a:solidFill>
            <a:srgbClr val="D63031"/>
          </a:solidFill>
          <a:ln w="12700">
            <a:solidFill>
              <a:srgbClr val="D63031"/>
            </a:solidFill>
            <a:prstDash val="solid"/>
          </a:ln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011680"/>
            <a:ext cx="502920" cy="50292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393192" y="2578608"/>
            <a:ext cx="2596896" cy="4572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B3E"/>
                </a:solidFill>
              </a:rPr>
              <a:t>Пропущенные тревоги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393192" y="3017520"/>
            <a:ext cx="2596896" cy="25603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899AA"/>
                </a:solidFill>
              </a:rPr>
              <a:t>Missed Alerts · Kavēti brīdinājumi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393192" y="3291840"/>
            <a:ext cx="2596896" cy="146304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4455"/>
                </a:solidFill>
              </a:rPr>
              <a:t>Операторы не успевают обработать все события — объекты остаются без защиты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3246120" y="1874520"/>
            <a:ext cx="2743200" cy="3017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8F0"/>
            </a:solidFill>
            <a:prstDash val="solid"/>
          </a:ln>
          <a:effectLst>
            <a:outerShdw sx="100000" sy="100000" kx="0" ky="0" algn="bl" rotWithShape="0" blurRad="152400" dist="38100" dir="8100000">
              <a:srgbClr val="000000">
                <a:alpha val="10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3246120" y="1874520"/>
            <a:ext cx="2743200" cy="54864"/>
          </a:xfrm>
          <a:prstGeom prst="rect">
            <a:avLst/>
          </a:prstGeom>
          <a:solidFill>
            <a:srgbClr val="E17055"/>
          </a:solidFill>
          <a:ln w="12700">
            <a:solidFill>
              <a:srgbClr val="E17055"/>
            </a:solidFill>
            <a:prstDash val="solid"/>
          </a:ln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3280" y="2011680"/>
            <a:ext cx="502920" cy="50292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319272" y="2578608"/>
            <a:ext cx="2596896" cy="4572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B3E"/>
                </a:solidFill>
              </a:rPr>
              <a:t>Несовместимость панелей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3319272" y="3017520"/>
            <a:ext cx="2596896" cy="25603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899AA"/>
                </a:solidFill>
              </a:rPr>
              <a:t>Panel Incompatibility · Paneļu nesaderība</a:t>
            </a:r>
            <a:endParaRPr lang="en-US" sz="800" dirty="0"/>
          </a:p>
        </p:txBody>
      </p:sp>
      <p:sp>
        <p:nvSpPr>
          <p:cNvPr id="16" name="Text 12"/>
          <p:cNvSpPr/>
          <p:nvPr/>
        </p:nvSpPr>
        <p:spPr>
          <a:xfrm>
            <a:off x="3319272" y="3291840"/>
            <a:ext cx="2596896" cy="146304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4455"/>
                </a:solidFill>
              </a:rPr>
              <a:t>Разные бренды — разные протоколы. Невозможно работать в одной системе</a:t>
            </a:r>
            <a:endParaRPr lang="en-US" sz="1050" dirty="0"/>
          </a:p>
        </p:txBody>
      </p:sp>
      <p:sp>
        <p:nvSpPr>
          <p:cNvPr id="17" name="Shape 13"/>
          <p:cNvSpPr/>
          <p:nvPr/>
        </p:nvSpPr>
        <p:spPr>
          <a:xfrm>
            <a:off x="6172200" y="1874520"/>
            <a:ext cx="2743200" cy="3017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8F0"/>
            </a:solidFill>
            <a:prstDash val="solid"/>
          </a:ln>
          <a:effectLst>
            <a:outerShdw sx="100000" sy="100000" kx="0" ky="0" algn="bl" rotWithShape="0" blurRad="152400" dist="38100" dir="8100000">
              <a:srgbClr val="000000">
                <a:alpha val="10000"/>
              </a:srgbClr>
            </a:outerShdw>
          </a:effectLst>
        </p:spPr>
      </p:sp>
      <p:sp>
        <p:nvSpPr>
          <p:cNvPr id="18" name="Shape 14"/>
          <p:cNvSpPr/>
          <p:nvPr/>
        </p:nvSpPr>
        <p:spPr>
          <a:xfrm>
            <a:off x="6172200" y="1874520"/>
            <a:ext cx="2743200" cy="54864"/>
          </a:xfrm>
          <a:prstGeom prst="rect">
            <a:avLst/>
          </a:prstGeom>
          <a:solidFill>
            <a:srgbClr val="FDCB6E"/>
          </a:solidFill>
          <a:ln w="12700">
            <a:solidFill>
              <a:srgbClr val="FDCB6E"/>
            </a:solidFill>
            <a:prstDash val="solid"/>
          </a:ln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011680"/>
            <a:ext cx="502920" cy="50292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245352" y="2578608"/>
            <a:ext cx="2596896" cy="4572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B3E"/>
                </a:solidFill>
              </a:rPr>
              <a:t>Нет аналитики</a:t>
            </a:r>
            <a:endParaRPr lang="en-US" sz="1300" dirty="0"/>
          </a:p>
        </p:txBody>
      </p:sp>
      <p:sp>
        <p:nvSpPr>
          <p:cNvPr id="21" name="Text 16"/>
          <p:cNvSpPr/>
          <p:nvPr/>
        </p:nvSpPr>
        <p:spPr>
          <a:xfrm>
            <a:off x="6245352" y="3017520"/>
            <a:ext cx="2596896" cy="25603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899AA"/>
                </a:solidFill>
              </a:rPr>
              <a:t>No Analytics · Nav analītikas</a:t>
            </a:r>
            <a:endParaRPr lang="en-US" sz="800" dirty="0"/>
          </a:p>
        </p:txBody>
      </p:sp>
      <p:sp>
        <p:nvSpPr>
          <p:cNvPr id="22" name="Text 17"/>
          <p:cNvSpPr/>
          <p:nvPr/>
        </p:nvSpPr>
        <p:spPr>
          <a:xfrm>
            <a:off x="6245352" y="3291840"/>
            <a:ext cx="2596896" cy="146304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4455"/>
                </a:solidFill>
              </a:rPr>
              <a:t>Данные о тревогах теряются. Невозможно анализировать историю объектов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D1B3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251A1"/>
          </a:solidFill>
          <a:ln w="12700">
            <a:solidFill>
              <a:srgbClr val="1251A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FFFFFF"/>
                </a:solidFill>
              </a:rPr>
              <a:t>РЕШЕНИЕ · SOLUTION · RISINĀJUMS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365760" y="640080"/>
            <a:ext cx="8412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DEFENDEX 2.0 — единая платформа мониторинга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65760" y="1389888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00C2A8"/>
                </a:solidFill>
              </a:rPr>
              <a:t>One platform. All panels. Real-time. · Viena platforma. Visi paneļi. Reāllaikā.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320040" y="1874520"/>
            <a:ext cx="4160520" cy="1371600"/>
          </a:xfrm>
          <a:prstGeom prst="rect">
            <a:avLst/>
          </a:prstGeom>
          <a:solidFill>
            <a:srgbClr val="111D3C"/>
          </a:solidFill>
          <a:ln w="12700">
            <a:solidFill>
              <a:srgbClr val="1E306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20040" y="1874520"/>
            <a:ext cx="64008" cy="1371600"/>
          </a:xfrm>
          <a:prstGeom prst="rect">
            <a:avLst/>
          </a:prstGeom>
          <a:solidFill>
            <a:srgbClr val="00C2A8"/>
          </a:solidFill>
          <a:ln w="12700">
            <a:solidFill>
              <a:srgbClr val="00C2A8"/>
            </a:solidFill>
            <a:prstDash val="solid"/>
          </a:ln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4632" y="2286000"/>
            <a:ext cx="502920" cy="50292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097280" y="1965960"/>
            <a:ext cx="3291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Мониторинг 24/7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097280" y="2331720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00C2A8"/>
                </a:solidFill>
              </a:rPr>
              <a:t>Real-time Alerts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097280" y="2587752"/>
            <a:ext cx="3291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0DCF0"/>
                </a:solidFill>
              </a:rPr>
              <a:t>Все тревоги — в реальном времени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4709160" y="1874520"/>
            <a:ext cx="4160520" cy="1371600"/>
          </a:xfrm>
          <a:prstGeom prst="rect">
            <a:avLst/>
          </a:prstGeom>
          <a:solidFill>
            <a:srgbClr val="111D3C"/>
          </a:solidFill>
          <a:ln w="12700">
            <a:solidFill>
              <a:srgbClr val="1E306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709160" y="1874520"/>
            <a:ext cx="64008" cy="1371600"/>
          </a:xfrm>
          <a:prstGeom prst="rect">
            <a:avLst/>
          </a:prstGeom>
          <a:solidFill>
            <a:srgbClr val="1E8BFF"/>
          </a:solidFill>
          <a:ln w="12700">
            <a:solidFill>
              <a:srgbClr val="1E8BFF"/>
            </a:solidFill>
            <a:prstDash val="solid"/>
          </a:ln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3752" y="2286000"/>
            <a:ext cx="502920" cy="50292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5486400" y="1965960"/>
            <a:ext cx="3291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Универсальная интеграция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5486400" y="2331720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1E8BFF"/>
                </a:solidFill>
              </a:rPr>
              <a:t>Universal Integration</a:t>
            </a:r>
            <a:endParaRPr lang="en-US" sz="900" dirty="0"/>
          </a:p>
        </p:txBody>
      </p:sp>
      <p:sp>
        <p:nvSpPr>
          <p:cNvPr id="17" name="Text 13"/>
          <p:cNvSpPr/>
          <p:nvPr/>
        </p:nvSpPr>
        <p:spPr>
          <a:xfrm>
            <a:off x="5486400" y="2587752"/>
            <a:ext cx="3291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0DCF0"/>
                </a:solidFill>
              </a:rPr>
              <a:t>DSC, Paradox, Ajax, Esprit, EVO и др.</a:t>
            </a:r>
            <a:endParaRPr lang="en-US" sz="1000" dirty="0"/>
          </a:p>
        </p:txBody>
      </p:sp>
      <p:sp>
        <p:nvSpPr>
          <p:cNvPr id="18" name="Shape 14"/>
          <p:cNvSpPr/>
          <p:nvPr/>
        </p:nvSpPr>
        <p:spPr>
          <a:xfrm>
            <a:off x="320040" y="3456432"/>
            <a:ext cx="4160520" cy="1371600"/>
          </a:xfrm>
          <a:prstGeom prst="rect">
            <a:avLst/>
          </a:prstGeom>
          <a:solidFill>
            <a:srgbClr val="111D3C"/>
          </a:solidFill>
          <a:ln w="12700">
            <a:solidFill>
              <a:srgbClr val="1E3060"/>
            </a:solidFill>
            <a:prstDash val="solid"/>
          </a:ln>
        </p:spPr>
      </p:sp>
      <p:sp>
        <p:nvSpPr>
          <p:cNvPr id="19" name="Shape 15"/>
          <p:cNvSpPr/>
          <p:nvPr/>
        </p:nvSpPr>
        <p:spPr>
          <a:xfrm>
            <a:off x="320040" y="3456432"/>
            <a:ext cx="64008" cy="1371600"/>
          </a:xfrm>
          <a:prstGeom prst="rect">
            <a:avLst/>
          </a:prstGeom>
          <a:solidFill>
            <a:srgbClr val="A29BFE"/>
          </a:solidFill>
          <a:ln w="12700">
            <a:solidFill>
              <a:srgbClr val="A29BFE"/>
            </a:solidFill>
            <a:prstDash val="solid"/>
          </a:ln>
        </p:spPr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632" y="3867912"/>
            <a:ext cx="502920" cy="502920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1097280" y="3547872"/>
            <a:ext cx="3291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Мобильное приложение</a:t>
            </a:r>
            <a:endParaRPr lang="en-US" sz="1300" dirty="0"/>
          </a:p>
        </p:txBody>
      </p:sp>
      <p:sp>
        <p:nvSpPr>
          <p:cNvPr id="22" name="Text 17"/>
          <p:cNvSpPr/>
          <p:nvPr/>
        </p:nvSpPr>
        <p:spPr>
          <a:xfrm>
            <a:off x="1097280" y="3913632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A29BFE"/>
                </a:solidFill>
              </a:rPr>
              <a:t>Mobile App</a:t>
            </a:r>
            <a:endParaRPr lang="en-US" sz="900" dirty="0"/>
          </a:p>
        </p:txBody>
      </p:sp>
      <p:sp>
        <p:nvSpPr>
          <p:cNvPr id="23" name="Text 18"/>
          <p:cNvSpPr/>
          <p:nvPr/>
        </p:nvSpPr>
        <p:spPr>
          <a:xfrm>
            <a:off x="1097280" y="4169664"/>
            <a:ext cx="3291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0DCF0"/>
                </a:solidFill>
              </a:rPr>
              <a:t>Android: управление объектом из любой точки</a:t>
            </a:r>
            <a:endParaRPr lang="en-US" sz="1000" dirty="0"/>
          </a:p>
        </p:txBody>
      </p:sp>
      <p:sp>
        <p:nvSpPr>
          <p:cNvPr id="24" name="Shape 19"/>
          <p:cNvSpPr/>
          <p:nvPr/>
        </p:nvSpPr>
        <p:spPr>
          <a:xfrm>
            <a:off x="4709160" y="3456432"/>
            <a:ext cx="4160520" cy="1371600"/>
          </a:xfrm>
          <a:prstGeom prst="rect">
            <a:avLst/>
          </a:prstGeom>
          <a:solidFill>
            <a:srgbClr val="111D3C"/>
          </a:solidFill>
          <a:ln w="12700">
            <a:solidFill>
              <a:srgbClr val="1E3060"/>
            </a:solidFill>
            <a:prstDash val="solid"/>
          </a:ln>
        </p:spPr>
      </p:sp>
      <p:sp>
        <p:nvSpPr>
          <p:cNvPr id="25" name="Shape 20"/>
          <p:cNvSpPr/>
          <p:nvPr/>
        </p:nvSpPr>
        <p:spPr>
          <a:xfrm>
            <a:off x="4709160" y="3456432"/>
            <a:ext cx="64008" cy="1371600"/>
          </a:xfrm>
          <a:prstGeom prst="rect">
            <a:avLst/>
          </a:prstGeom>
          <a:solidFill>
            <a:srgbClr val="55EFC4"/>
          </a:solidFill>
          <a:ln w="12700">
            <a:solidFill>
              <a:srgbClr val="55EFC4"/>
            </a:solidFill>
            <a:prstDash val="solid"/>
          </a:ln>
        </p:spPr>
      </p:sp>
      <p:pic>
        <p:nvPicPr>
          <p:cNvPr id="2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3752" y="3867912"/>
            <a:ext cx="502920" cy="502920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5486400" y="3547872"/>
            <a:ext cx="3291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Облачная архитектура</a:t>
            </a:r>
            <a:endParaRPr lang="en-US" sz="1300" dirty="0"/>
          </a:p>
        </p:txBody>
      </p:sp>
      <p:sp>
        <p:nvSpPr>
          <p:cNvPr id="28" name="Text 22"/>
          <p:cNvSpPr/>
          <p:nvPr/>
        </p:nvSpPr>
        <p:spPr>
          <a:xfrm>
            <a:off x="5486400" y="3913632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EFC4"/>
                </a:solidFill>
              </a:rPr>
              <a:t>Cloud Architecture</a:t>
            </a:r>
            <a:endParaRPr lang="en-US" sz="900" dirty="0"/>
          </a:p>
        </p:txBody>
      </p:sp>
      <p:sp>
        <p:nvSpPr>
          <p:cNvPr id="29" name="Text 23"/>
          <p:cNvSpPr/>
          <p:nvPr/>
        </p:nvSpPr>
        <p:spPr>
          <a:xfrm>
            <a:off x="5486400" y="4169664"/>
            <a:ext cx="3291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0DCF0"/>
                </a:solidFill>
              </a:rPr>
              <a:t>Надёжный сервер, авторезервное копирование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EF3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D0DCF0"/>
                </a:solidFill>
              </a:rPr>
              <a:t>ВОЗМОЖНОСТИ · FEATURES · IESPĒJAS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365760" y="64008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1B3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Всё, что нужно для профессиональной охраны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1188720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251A1"/>
                </a:solidFill>
              </a:rPr>
              <a:t>Everything you need · Viss nepieciešamais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320040" y="1600200"/>
            <a:ext cx="420624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6F5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7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801368"/>
            <a:ext cx="548640" cy="548640"/>
          </a:xfrm>
          <a:prstGeom prst="ellipse">
            <a:avLst/>
          </a:prstGeom>
          <a:solidFill>
            <a:srgbClr val="1251A1">
              <a:alpha val="15000"/>
            </a:srgbClr>
          </a:solidFill>
          <a:ln w="12700">
            <a:solidFill>
              <a:srgbClr val="1251A1"/>
            </a:solidFill>
            <a:prstDash val="solid"/>
          </a:ln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1208" y="1847088"/>
            <a:ext cx="402336" cy="402336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143000" y="1673352"/>
            <a:ext cx="3291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D1B3E"/>
                </a:solidFill>
              </a:rPr>
              <a:t>Постановка / снятие с охраны по разделам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0D1B3E"/>
                </a:solidFill>
              </a:rPr>
              <a:t>Partition ARM/DISARM · Nodalījumu ARM/DISARM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4754880" y="1600200"/>
            <a:ext cx="420624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6F5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7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892040" y="1801368"/>
            <a:ext cx="548640" cy="548640"/>
          </a:xfrm>
          <a:prstGeom prst="ellipse">
            <a:avLst/>
          </a:prstGeom>
          <a:solidFill>
            <a:srgbClr val="00C2A8">
              <a:alpha val="15000"/>
            </a:srgbClr>
          </a:solidFill>
          <a:ln w="12700">
            <a:solidFill>
              <a:srgbClr val="00C2A8"/>
            </a:solidFill>
            <a:prstDash val="solid"/>
          </a:ln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6048" y="1847088"/>
            <a:ext cx="402336" cy="402336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577840" y="1673352"/>
            <a:ext cx="3291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D1B3E"/>
                </a:solidFill>
              </a:rPr>
              <a:t>Архив событий с фильтрацией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0D1B3E"/>
                </a:solidFill>
              </a:rPr>
              <a:t>Event Archive · Notikumu arhīvs</a:t>
            </a:r>
            <a:endParaRPr lang="en-US" sz="1000" dirty="0"/>
          </a:p>
        </p:txBody>
      </p:sp>
      <p:sp>
        <p:nvSpPr>
          <p:cNvPr id="14" name="Shape 10"/>
          <p:cNvSpPr/>
          <p:nvPr/>
        </p:nvSpPr>
        <p:spPr>
          <a:xfrm>
            <a:off x="320040" y="2770632"/>
            <a:ext cx="420624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6F5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7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457200" y="2971800"/>
            <a:ext cx="548640" cy="548640"/>
          </a:xfrm>
          <a:prstGeom prst="ellipse">
            <a:avLst/>
          </a:prstGeom>
          <a:solidFill>
            <a:srgbClr val="A29BFE">
              <a:alpha val="15000"/>
            </a:srgbClr>
          </a:solidFill>
          <a:ln w="12700">
            <a:solidFill>
              <a:srgbClr val="A29BFE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208" y="3017520"/>
            <a:ext cx="402336" cy="40233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143000" y="2843784"/>
            <a:ext cx="3291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D1B3E"/>
                </a:solidFill>
              </a:rPr>
              <a:t>JWT авторизация + защита от перебора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0D1B3E"/>
                </a:solidFill>
              </a:rPr>
              <a:t>JWT Auth + Brute-force protection</a:t>
            </a:r>
            <a:endParaRPr lang="en-US" sz="1000" dirty="0"/>
          </a:p>
        </p:txBody>
      </p:sp>
      <p:sp>
        <p:nvSpPr>
          <p:cNvPr id="18" name="Shape 13"/>
          <p:cNvSpPr/>
          <p:nvPr/>
        </p:nvSpPr>
        <p:spPr>
          <a:xfrm>
            <a:off x="4754880" y="2770632"/>
            <a:ext cx="420624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6F5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7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4892040" y="2971800"/>
            <a:ext cx="548640" cy="548640"/>
          </a:xfrm>
          <a:prstGeom prst="ellipse">
            <a:avLst/>
          </a:prstGeom>
          <a:solidFill>
            <a:srgbClr val="FDCB6E">
              <a:alpha val="15000"/>
            </a:srgbClr>
          </a:solidFill>
          <a:ln w="12700">
            <a:solidFill>
              <a:srgbClr val="FDCB6E"/>
            </a:solidFill>
            <a:prstDash val="solid"/>
          </a:ln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6048" y="3017520"/>
            <a:ext cx="402336" cy="402336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5577840" y="2843784"/>
            <a:ext cx="3291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D1B3E"/>
                </a:solidFill>
              </a:rPr>
              <a:t>Telegram-уведомления мгновенно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0D1B3E"/>
                </a:solidFill>
              </a:rPr>
              <a:t>Telegram Alerts · Telegram paziņojumi</a:t>
            </a:r>
            <a:endParaRPr lang="en-US" sz="1000" dirty="0"/>
          </a:p>
        </p:txBody>
      </p:sp>
      <p:sp>
        <p:nvSpPr>
          <p:cNvPr id="22" name="Shape 16"/>
          <p:cNvSpPr/>
          <p:nvPr/>
        </p:nvSpPr>
        <p:spPr>
          <a:xfrm>
            <a:off x="320040" y="3941064"/>
            <a:ext cx="420624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6F5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7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457200" y="4142232"/>
            <a:ext cx="548640" cy="548640"/>
          </a:xfrm>
          <a:prstGeom prst="ellipse">
            <a:avLst/>
          </a:prstGeom>
          <a:solidFill>
            <a:srgbClr val="55EFC4">
              <a:alpha val="15000"/>
            </a:srgbClr>
          </a:solidFill>
          <a:ln w="12700">
            <a:solidFill>
              <a:srgbClr val="55EFC4"/>
            </a:solidFill>
            <a:prstDash val="solid"/>
          </a:ln>
        </p:spPr>
      </p:sp>
      <p:pic>
        <p:nvPicPr>
          <p:cNvPr id="2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208" y="4187952"/>
            <a:ext cx="402336" cy="402336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1143000" y="4014216"/>
            <a:ext cx="3291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D1B3E"/>
                </a:solidFill>
              </a:rPr>
              <a:t>Мультиклиентская архитектура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0D1B3E"/>
                </a:solidFill>
              </a:rPr>
              <a:t>Multi-client Support · Multi-klienta atbalsts</a:t>
            </a:r>
            <a:endParaRPr lang="en-US" sz="1000" dirty="0"/>
          </a:p>
        </p:txBody>
      </p:sp>
      <p:sp>
        <p:nvSpPr>
          <p:cNvPr id="26" name="Shape 19"/>
          <p:cNvSpPr/>
          <p:nvPr/>
        </p:nvSpPr>
        <p:spPr>
          <a:xfrm>
            <a:off x="4754880" y="3941064"/>
            <a:ext cx="420624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6F5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7000"/>
              </a:srgbClr>
            </a:outerShdw>
          </a:effectLst>
        </p:spPr>
      </p:sp>
      <p:sp>
        <p:nvSpPr>
          <p:cNvPr id="27" name="Shape 20"/>
          <p:cNvSpPr/>
          <p:nvPr/>
        </p:nvSpPr>
        <p:spPr>
          <a:xfrm>
            <a:off x="4892040" y="4142232"/>
            <a:ext cx="548640" cy="548640"/>
          </a:xfrm>
          <a:prstGeom prst="ellipse">
            <a:avLst/>
          </a:prstGeom>
          <a:solidFill>
            <a:srgbClr val="1E8BFF">
              <a:alpha val="15000"/>
            </a:srgbClr>
          </a:solidFill>
          <a:ln w="12700">
            <a:solidFill>
              <a:srgbClr val="1E8BFF"/>
            </a:solidFill>
            <a:prstDash val="solid"/>
          </a:ln>
        </p:spPr>
      </p:sp>
      <p:pic>
        <p:nvPicPr>
          <p:cNvPr id="2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6048" y="4187952"/>
            <a:ext cx="402336" cy="402336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5577840" y="4014216"/>
            <a:ext cx="3291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D1B3E"/>
                </a:solidFill>
              </a:rPr>
              <a:t>QR-подключение объекта за 30 сек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0D1B3E"/>
                </a:solidFill>
              </a:rPr>
              <a:t>QR Onboarding · QR pieslēgšana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F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0C2A8"/>
          </a:solidFill>
          <a:ln w="12700">
            <a:solidFill>
              <a:srgbClr val="00C2A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7132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A0F1E"/>
                </a:solidFill>
              </a:rPr>
              <a:t>СОВМЕСТИМОСТЬ · COMPATIBILITY · SADERĪBA</a:t>
            </a:r>
            <a:endParaRPr lang="en-US" sz="11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06640" y="36576"/>
            <a:ext cx="1554480" cy="42062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65760" y="64008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Работает с любой панелью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365760" y="1207008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00C2A8"/>
                </a:solidFill>
              </a:rPr>
              <a:t>Works with any panel · Darbojas ar jebkuru paneli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320040" y="1645920"/>
            <a:ext cx="2011680" cy="1170432"/>
          </a:xfrm>
          <a:prstGeom prst="rect">
            <a:avLst/>
          </a:prstGeom>
          <a:solidFill>
            <a:srgbClr val="111D3C"/>
          </a:solidFill>
          <a:ln w="12700">
            <a:solidFill>
              <a:srgbClr val="1E8BFF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320040" y="2761488"/>
            <a:ext cx="2011680" cy="54864"/>
          </a:xfrm>
          <a:prstGeom prst="rect">
            <a:avLst/>
          </a:prstGeom>
          <a:solidFill>
            <a:srgbClr val="1E8BFF"/>
          </a:solidFill>
          <a:ln w="12700">
            <a:solidFill>
              <a:srgbClr val="1E8BF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320040" y="1847088"/>
            <a:ext cx="2011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E8B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DSC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320040" y="2423160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D0DCF0"/>
                </a:solidFill>
              </a:rPr>
              <a:t>✓ Поддерживается · Supported</a:t>
            </a:r>
            <a:endParaRPr lang="en-US" sz="800" dirty="0"/>
          </a:p>
        </p:txBody>
      </p:sp>
      <p:sp>
        <p:nvSpPr>
          <p:cNvPr id="11" name="Shape 8"/>
          <p:cNvSpPr/>
          <p:nvPr/>
        </p:nvSpPr>
        <p:spPr>
          <a:xfrm>
            <a:off x="2468880" y="1645920"/>
            <a:ext cx="2011680" cy="1170432"/>
          </a:xfrm>
          <a:prstGeom prst="rect">
            <a:avLst/>
          </a:prstGeom>
          <a:solidFill>
            <a:srgbClr val="111D3C"/>
          </a:solidFill>
          <a:ln w="12700">
            <a:solidFill>
              <a:srgbClr val="00C2A8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2468880" y="2761488"/>
            <a:ext cx="2011680" cy="54864"/>
          </a:xfrm>
          <a:prstGeom prst="rect">
            <a:avLst/>
          </a:prstGeom>
          <a:solidFill>
            <a:srgbClr val="00C2A8"/>
          </a:solidFill>
          <a:ln w="12700">
            <a:solidFill>
              <a:srgbClr val="00C2A8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2468880" y="1847088"/>
            <a:ext cx="2011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0C2A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Paradox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2468880" y="2423160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D0DCF0"/>
                </a:solidFill>
              </a:rPr>
              <a:t>✓ Поддерживается · Supported</a:t>
            </a:r>
            <a:endParaRPr lang="en-US" sz="800" dirty="0"/>
          </a:p>
        </p:txBody>
      </p:sp>
      <p:sp>
        <p:nvSpPr>
          <p:cNvPr id="15" name="Shape 12"/>
          <p:cNvSpPr/>
          <p:nvPr/>
        </p:nvSpPr>
        <p:spPr>
          <a:xfrm>
            <a:off x="4617720" y="1645920"/>
            <a:ext cx="2011680" cy="1170432"/>
          </a:xfrm>
          <a:prstGeom prst="rect">
            <a:avLst/>
          </a:prstGeom>
          <a:solidFill>
            <a:srgbClr val="111D3C"/>
          </a:solidFill>
          <a:ln w="12700">
            <a:solidFill>
              <a:srgbClr val="A29BFE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4617720" y="2761488"/>
            <a:ext cx="2011680" cy="54864"/>
          </a:xfrm>
          <a:prstGeom prst="rect">
            <a:avLst/>
          </a:prstGeom>
          <a:solidFill>
            <a:srgbClr val="A29BFE"/>
          </a:solidFill>
          <a:ln w="12700">
            <a:solidFill>
              <a:srgbClr val="A29BF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617720" y="1847088"/>
            <a:ext cx="2011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A29BF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Ajax</a:t>
            </a:r>
            <a:endParaRPr lang="en-US" sz="2200" dirty="0"/>
          </a:p>
        </p:txBody>
      </p:sp>
      <p:sp>
        <p:nvSpPr>
          <p:cNvPr id="18" name="Text 15"/>
          <p:cNvSpPr/>
          <p:nvPr/>
        </p:nvSpPr>
        <p:spPr>
          <a:xfrm>
            <a:off x="4617720" y="2423160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D0DCF0"/>
                </a:solidFill>
              </a:rPr>
              <a:t>✓ Поддерживается · Supported</a:t>
            </a:r>
            <a:endParaRPr lang="en-US" sz="800" dirty="0"/>
          </a:p>
        </p:txBody>
      </p:sp>
      <p:sp>
        <p:nvSpPr>
          <p:cNvPr id="19" name="Shape 16"/>
          <p:cNvSpPr/>
          <p:nvPr/>
        </p:nvSpPr>
        <p:spPr>
          <a:xfrm>
            <a:off x="6766560" y="1645920"/>
            <a:ext cx="2011680" cy="1170432"/>
          </a:xfrm>
          <a:prstGeom prst="rect">
            <a:avLst/>
          </a:prstGeom>
          <a:solidFill>
            <a:srgbClr val="111D3C"/>
          </a:solidFill>
          <a:ln w="12700">
            <a:solidFill>
              <a:srgbClr val="FDCB6E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6766560" y="2761488"/>
            <a:ext cx="2011680" cy="54864"/>
          </a:xfrm>
          <a:prstGeom prst="rect">
            <a:avLst/>
          </a:prstGeom>
          <a:solidFill>
            <a:srgbClr val="FDCB6E"/>
          </a:solidFill>
          <a:ln w="12700">
            <a:solidFill>
              <a:srgbClr val="FDCB6E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766560" y="1847088"/>
            <a:ext cx="2011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DCB6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Esprit</a:t>
            </a:r>
            <a:endParaRPr lang="en-US" sz="2200" dirty="0"/>
          </a:p>
        </p:txBody>
      </p:sp>
      <p:sp>
        <p:nvSpPr>
          <p:cNvPr id="22" name="Text 19"/>
          <p:cNvSpPr/>
          <p:nvPr/>
        </p:nvSpPr>
        <p:spPr>
          <a:xfrm>
            <a:off x="6766560" y="2423160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D0DCF0"/>
                </a:solidFill>
              </a:rPr>
              <a:t>✓ Поддерживается · Supported</a:t>
            </a:r>
            <a:endParaRPr lang="en-US" sz="800" dirty="0"/>
          </a:p>
        </p:txBody>
      </p:sp>
      <p:sp>
        <p:nvSpPr>
          <p:cNvPr id="23" name="Shape 20"/>
          <p:cNvSpPr/>
          <p:nvPr/>
        </p:nvSpPr>
        <p:spPr>
          <a:xfrm>
            <a:off x="320040" y="3035808"/>
            <a:ext cx="2011680" cy="1170432"/>
          </a:xfrm>
          <a:prstGeom prst="rect">
            <a:avLst/>
          </a:prstGeom>
          <a:solidFill>
            <a:srgbClr val="111D3C"/>
          </a:solidFill>
          <a:ln w="12700">
            <a:solidFill>
              <a:srgbClr val="55EFC4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320040" y="4151376"/>
            <a:ext cx="2011680" cy="54864"/>
          </a:xfrm>
          <a:prstGeom prst="rect">
            <a:avLst/>
          </a:prstGeom>
          <a:solidFill>
            <a:srgbClr val="55EFC4"/>
          </a:solidFill>
          <a:ln w="12700">
            <a:solidFill>
              <a:srgbClr val="55EFC4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320040" y="3236976"/>
            <a:ext cx="2011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55EFC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EVO</a:t>
            </a:r>
            <a:endParaRPr lang="en-US" sz="2200" dirty="0"/>
          </a:p>
        </p:txBody>
      </p:sp>
      <p:sp>
        <p:nvSpPr>
          <p:cNvPr id="26" name="Text 23"/>
          <p:cNvSpPr/>
          <p:nvPr/>
        </p:nvSpPr>
        <p:spPr>
          <a:xfrm>
            <a:off x="320040" y="3813048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D0DCF0"/>
                </a:solidFill>
              </a:rPr>
              <a:t>✓ Поддерживается · Supported</a:t>
            </a:r>
            <a:endParaRPr lang="en-US" sz="800" dirty="0"/>
          </a:p>
        </p:txBody>
      </p:sp>
      <p:sp>
        <p:nvSpPr>
          <p:cNvPr id="27" name="Shape 24"/>
          <p:cNvSpPr/>
          <p:nvPr/>
        </p:nvSpPr>
        <p:spPr>
          <a:xfrm>
            <a:off x="2468880" y="3035808"/>
            <a:ext cx="2011680" cy="1170432"/>
          </a:xfrm>
          <a:prstGeom prst="rect">
            <a:avLst/>
          </a:prstGeom>
          <a:solidFill>
            <a:srgbClr val="111D3C"/>
          </a:solidFill>
          <a:ln w="12700">
            <a:solidFill>
              <a:srgbClr val="FD79A8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2468880" y="4151376"/>
            <a:ext cx="2011680" cy="54864"/>
          </a:xfrm>
          <a:prstGeom prst="rect">
            <a:avLst/>
          </a:prstGeom>
          <a:solidFill>
            <a:srgbClr val="FD79A8"/>
          </a:solidFill>
          <a:ln w="12700">
            <a:solidFill>
              <a:srgbClr val="FD79A8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2468880" y="3236976"/>
            <a:ext cx="2011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D79A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CADDX</a:t>
            </a:r>
            <a:endParaRPr lang="en-US" sz="2200" dirty="0"/>
          </a:p>
        </p:txBody>
      </p:sp>
      <p:sp>
        <p:nvSpPr>
          <p:cNvPr id="30" name="Text 27"/>
          <p:cNvSpPr/>
          <p:nvPr/>
        </p:nvSpPr>
        <p:spPr>
          <a:xfrm>
            <a:off x="2468880" y="3813048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D0DCF0"/>
                </a:solidFill>
              </a:rPr>
              <a:t>✓ Поддерживается · Supported</a:t>
            </a:r>
            <a:endParaRPr lang="en-US" sz="800" dirty="0"/>
          </a:p>
        </p:txBody>
      </p:sp>
      <p:sp>
        <p:nvSpPr>
          <p:cNvPr id="31" name="Shape 28"/>
          <p:cNvSpPr/>
          <p:nvPr/>
        </p:nvSpPr>
        <p:spPr>
          <a:xfrm>
            <a:off x="4617720" y="3035808"/>
            <a:ext cx="2011680" cy="1170432"/>
          </a:xfrm>
          <a:prstGeom prst="rect">
            <a:avLst/>
          </a:prstGeom>
          <a:solidFill>
            <a:srgbClr val="111D3C"/>
          </a:solidFill>
          <a:ln w="12700">
            <a:solidFill>
              <a:srgbClr val="1E8BFF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4617720" y="4151376"/>
            <a:ext cx="2011680" cy="54864"/>
          </a:xfrm>
          <a:prstGeom prst="rect">
            <a:avLst/>
          </a:prstGeom>
          <a:solidFill>
            <a:srgbClr val="1E8BFF"/>
          </a:solidFill>
          <a:ln w="12700">
            <a:solidFill>
              <a:srgbClr val="1E8BFF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4617720" y="3236976"/>
            <a:ext cx="2011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E8B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MG/SP/E</a:t>
            </a:r>
            <a:endParaRPr lang="en-US" sz="2200" dirty="0"/>
          </a:p>
        </p:txBody>
      </p:sp>
      <p:sp>
        <p:nvSpPr>
          <p:cNvPr id="34" name="Text 31"/>
          <p:cNvSpPr/>
          <p:nvPr/>
        </p:nvSpPr>
        <p:spPr>
          <a:xfrm>
            <a:off x="4617720" y="3813048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D0DCF0"/>
                </a:solidFill>
              </a:rPr>
              <a:t>✓ Поддерживается · Supported</a:t>
            </a:r>
            <a:endParaRPr lang="en-US" sz="800" dirty="0"/>
          </a:p>
        </p:txBody>
      </p:sp>
      <p:sp>
        <p:nvSpPr>
          <p:cNvPr id="35" name="Shape 32"/>
          <p:cNvSpPr/>
          <p:nvPr/>
        </p:nvSpPr>
        <p:spPr>
          <a:xfrm>
            <a:off x="6766560" y="3035808"/>
            <a:ext cx="2011680" cy="1170432"/>
          </a:xfrm>
          <a:prstGeom prst="rect">
            <a:avLst/>
          </a:prstGeom>
          <a:solidFill>
            <a:srgbClr val="111D3C"/>
          </a:solidFill>
          <a:ln w="12700">
            <a:solidFill>
              <a:srgbClr val="00C2A8"/>
            </a:solidFill>
            <a:prstDash val="solid"/>
          </a:ln>
        </p:spPr>
      </p:sp>
      <p:sp>
        <p:nvSpPr>
          <p:cNvPr id="36" name="Shape 33"/>
          <p:cNvSpPr/>
          <p:nvPr/>
        </p:nvSpPr>
        <p:spPr>
          <a:xfrm>
            <a:off x="6766560" y="4151376"/>
            <a:ext cx="2011680" cy="54864"/>
          </a:xfrm>
          <a:prstGeom prst="rect">
            <a:avLst/>
          </a:prstGeom>
          <a:solidFill>
            <a:srgbClr val="00C2A8"/>
          </a:solidFill>
          <a:ln w="12700">
            <a:solidFill>
              <a:srgbClr val="00C2A8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6766560" y="3236976"/>
            <a:ext cx="2011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0C2A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Serial BUS</a:t>
            </a:r>
            <a:endParaRPr lang="en-US" sz="2200" dirty="0"/>
          </a:p>
        </p:txBody>
      </p:sp>
      <p:sp>
        <p:nvSpPr>
          <p:cNvPr id="38" name="Text 35"/>
          <p:cNvSpPr/>
          <p:nvPr/>
        </p:nvSpPr>
        <p:spPr>
          <a:xfrm>
            <a:off x="6766560" y="3813048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D0DCF0"/>
                </a:solidFill>
              </a:rPr>
              <a:t>✓ Поддерживается · Supported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EF3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D0DCF0"/>
                </a:solidFill>
              </a:rPr>
              <a:t>ПРИЛОЖЕНИЕ · MOBILE APP · MOBILĀ APP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365760" y="685800"/>
            <a:ext cx="4754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1B3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Контроль объекта</a:t>
            </a:r>
            <a:endParaRPr lang="en-US" sz="2400" dirty="0"/>
          </a:p>
          <a:p>
            <a:pPr indent="0" marL="0">
              <a:buNone/>
            </a:pPr>
            <a:r>
              <a:rPr lang="en-US" sz="2400" b="1" dirty="0">
                <a:solidFill>
                  <a:srgbClr val="0D1B3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из любой точки мира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1572768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1251A1"/>
                </a:solidFill>
              </a:rPr>
              <a:t>Control from anywhere · Kontrole no jebkuras vietas</a:t>
            </a:r>
            <a:endParaRPr lang="en-US" sz="10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2011680"/>
            <a:ext cx="256032" cy="25603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49808" y="1965960"/>
            <a:ext cx="45720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D1B3E"/>
                </a:solidFill>
              </a:rPr>
              <a:t>Постановка и снятие с охраны (5 разделов)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0D1B3E"/>
                </a:solidFill>
              </a:rPr>
              <a:t>ARM/DISARM 5 partitions · 5 nodalījumu ARM/DISARM</a:t>
            </a:r>
            <a:endParaRPr lang="en-US" sz="9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2615184"/>
            <a:ext cx="256032" cy="25603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49808" y="2569464"/>
            <a:ext cx="45720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D1B3E"/>
                </a:solidFill>
              </a:rPr>
              <a:t>Архив тревог с фильтрацией по дате и типу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0D1B3E"/>
                </a:solidFill>
              </a:rPr>
              <a:t>Alert archive · Brīdinājumu arhīvs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3218688"/>
            <a:ext cx="256032" cy="25603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49808" y="3172968"/>
            <a:ext cx="45720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D1B3E"/>
                </a:solidFill>
              </a:rPr>
              <a:t>Push + Telegram уведомления в реальном времени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0D1B3E"/>
                </a:solidFill>
              </a:rPr>
              <a:t>Real-time notifications · Reāllaika paziņojumi</a:t>
            </a:r>
            <a:endParaRPr lang="en-US" sz="9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" y="3822192"/>
            <a:ext cx="256032" cy="256032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749808" y="3776472"/>
            <a:ext cx="45720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D1B3E"/>
                </a:solidFill>
              </a:rPr>
              <a:t>QR-код — подключение объекта за 30 секунд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0D1B3E"/>
                </a:solidFill>
              </a:rPr>
              <a:t>QR setup in 30s · QR iestatīšana 30s</a:t>
            </a:r>
            <a:endParaRPr lang="en-US" sz="950" dirty="0"/>
          </a:p>
        </p:txBody>
      </p:sp>
      <p:pic>
        <p:nvPicPr>
          <p:cNvPr id="1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760" y="4425696"/>
            <a:ext cx="256032" cy="256032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749808" y="4379976"/>
            <a:ext cx="45720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D1B3E"/>
                </a:solidFill>
              </a:rPr>
              <a:t>Переключение языка: RU / EN / LV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0D1B3E"/>
                </a:solidFill>
              </a:rPr>
              <a:t>Language switch · Valodas izvēle</a:t>
            </a:r>
            <a:endParaRPr lang="en-US" sz="950" dirty="0"/>
          </a:p>
        </p:txBody>
      </p:sp>
      <p:sp>
        <p:nvSpPr>
          <p:cNvPr id="16" name="Shape 9"/>
          <p:cNvSpPr/>
          <p:nvPr/>
        </p:nvSpPr>
        <p:spPr>
          <a:xfrm>
            <a:off x="5943600" y="640080"/>
            <a:ext cx="2651760" cy="4206240"/>
          </a:xfrm>
          <a:prstGeom prst="roundRect">
            <a:avLst>
              <a:gd name="adj" fmla="val 6897"/>
            </a:avLst>
          </a:prstGeom>
          <a:solidFill>
            <a:srgbClr val="0A0F1E"/>
          </a:solidFill>
          <a:ln w="12700">
            <a:solidFill>
              <a:srgbClr val="1251A1"/>
            </a:solidFill>
            <a:prstDash val="solid"/>
          </a:ln>
        </p:spPr>
      </p:sp>
      <p:sp>
        <p:nvSpPr>
          <p:cNvPr id="17" name="Shape 10"/>
          <p:cNvSpPr/>
          <p:nvPr/>
        </p:nvSpPr>
        <p:spPr>
          <a:xfrm>
            <a:off x="6053328" y="1051560"/>
            <a:ext cx="2432304" cy="3566160"/>
          </a:xfrm>
          <a:prstGeom prst="rect">
            <a:avLst/>
          </a:prstGeom>
          <a:solidFill>
            <a:srgbClr val="0D1B3E"/>
          </a:solidFill>
          <a:ln w="12700">
            <a:solidFill>
              <a:srgbClr val="111D3C"/>
            </a:solidFill>
            <a:prstDash val="solid"/>
          </a:ln>
        </p:spPr>
      </p:sp>
      <p:sp>
        <p:nvSpPr>
          <p:cNvPr id="18" name="Shape 11"/>
          <p:cNvSpPr/>
          <p:nvPr/>
        </p:nvSpPr>
        <p:spPr>
          <a:xfrm>
            <a:off x="6053328" y="1051560"/>
            <a:ext cx="2432304" cy="502920"/>
          </a:xfrm>
          <a:prstGeom prst="rect">
            <a:avLst/>
          </a:prstGeom>
          <a:solidFill>
            <a:srgbClr val="1251A1"/>
          </a:solidFill>
          <a:ln w="12700">
            <a:solidFill>
              <a:srgbClr val="1251A1"/>
            </a:solidFill>
            <a:prstDash val="solid"/>
          </a:ln>
        </p:spPr>
      </p:sp>
      <p:sp>
        <p:nvSpPr>
          <p:cNvPr id="19" name="Text 12"/>
          <p:cNvSpPr/>
          <p:nvPr/>
        </p:nvSpPr>
        <p:spPr>
          <a:xfrm>
            <a:off x="6080760" y="1097280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DEFENDEX</a:t>
            </a:r>
            <a:endParaRPr lang="en-US" sz="1100" dirty="0"/>
          </a:p>
        </p:txBody>
      </p:sp>
      <p:sp>
        <p:nvSpPr>
          <p:cNvPr id="20" name="Shape 13"/>
          <p:cNvSpPr/>
          <p:nvPr/>
        </p:nvSpPr>
        <p:spPr>
          <a:xfrm>
            <a:off x="6126480" y="1691640"/>
            <a:ext cx="2286000" cy="731520"/>
          </a:xfrm>
          <a:prstGeom prst="rect">
            <a:avLst/>
          </a:prstGeom>
          <a:solidFill>
            <a:srgbClr val="111D3C"/>
          </a:solidFill>
          <a:ln w="12700">
            <a:solidFill>
              <a:srgbClr val="1E3060"/>
            </a:solidFill>
            <a:prstDash val="solid"/>
          </a:ln>
        </p:spPr>
      </p:sp>
      <p:sp>
        <p:nvSpPr>
          <p:cNvPr id="21" name="Text 14"/>
          <p:cNvSpPr/>
          <p:nvPr/>
        </p:nvSpPr>
        <p:spPr>
          <a:xfrm>
            <a:off x="6217920" y="174650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D0DCF0"/>
                </a:solidFill>
              </a:rPr>
              <a:t>Офис А-1</a:t>
            </a:r>
            <a:endParaRPr lang="en-US" sz="900" dirty="0"/>
          </a:p>
        </p:txBody>
      </p:sp>
      <p:sp>
        <p:nvSpPr>
          <p:cNvPr id="22" name="Text 15"/>
          <p:cNvSpPr/>
          <p:nvPr/>
        </p:nvSpPr>
        <p:spPr>
          <a:xfrm>
            <a:off x="6217920" y="2057400"/>
            <a:ext cx="2103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C2A8"/>
                </a:solidFill>
              </a:rPr>
              <a:t>ОХРАНА</a:t>
            </a:r>
            <a:endParaRPr lang="en-US" sz="1100" dirty="0"/>
          </a:p>
        </p:txBody>
      </p:sp>
      <p:sp>
        <p:nvSpPr>
          <p:cNvPr id="23" name="Shape 16"/>
          <p:cNvSpPr/>
          <p:nvPr/>
        </p:nvSpPr>
        <p:spPr>
          <a:xfrm>
            <a:off x="6126480" y="2569464"/>
            <a:ext cx="2286000" cy="731520"/>
          </a:xfrm>
          <a:prstGeom prst="rect">
            <a:avLst/>
          </a:prstGeom>
          <a:solidFill>
            <a:srgbClr val="111D3C"/>
          </a:solidFill>
          <a:ln w="12700">
            <a:solidFill>
              <a:srgbClr val="1E3060"/>
            </a:solidFill>
            <a:prstDash val="solid"/>
          </a:ln>
        </p:spPr>
      </p:sp>
      <p:sp>
        <p:nvSpPr>
          <p:cNvPr id="24" name="Text 17"/>
          <p:cNvSpPr/>
          <p:nvPr/>
        </p:nvSpPr>
        <p:spPr>
          <a:xfrm>
            <a:off x="6217920" y="2624328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D0DCF0"/>
                </a:solidFill>
              </a:rPr>
              <a:t>Склад №3</a:t>
            </a:r>
            <a:endParaRPr lang="en-US" sz="900" dirty="0"/>
          </a:p>
        </p:txBody>
      </p:sp>
      <p:sp>
        <p:nvSpPr>
          <p:cNvPr id="25" name="Text 18"/>
          <p:cNvSpPr/>
          <p:nvPr/>
        </p:nvSpPr>
        <p:spPr>
          <a:xfrm>
            <a:off x="6217920" y="2935224"/>
            <a:ext cx="2103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DCB6E"/>
                </a:solidFill>
              </a:rPr>
              <a:t>СНЯТО</a:t>
            </a:r>
            <a:endParaRPr lang="en-US" sz="1100" dirty="0"/>
          </a:p>
        </p:txBody>
      </p:sp>
      <p:sp>
        <p:nvSpPr>
          <p:cNvPr id="26" name="Shape 19"/>
          <p:cNvSpPr/>
          <p:nvPr/>
        </p:nvSpPr>
        <p:spPr>
          <a:xfrm>
            <a:off x="6126480" y="3447288"/>
            <a:ext cx="2286000" cy="731520"/>
          </a:xfrm>
          <a:prstGeom prst="rect">
            <a:avLst/>
          </a:prstGeom>
          <a:solidFill>
            <a:srgbClr val="111D3C"/>
          </a:solidFill>
          <a:ln w="12700">
            <a:solidFill>
              <a:srgbClr val="1E3060"/>
            </a:solidFill>
            <a:prstDash val="solid"/>
          </a:ln>
        </p:spPr>
      </p:sp>
      <p:sp>
        <p:nvSpPr>
          <p:cNvPr id="27" name="Text 20"/>
          <p:cNvSpPr/>
          <p:nvPr/>
        </p:nvSpPr>
        <p:spPr>
          <a:xfrm>
            <a:off x="6217920" y="3502152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D0DCF0"/>
                </a:solidFill>
              </a:rPr>
              <a:t>Магазин</a:t>
            </a:r>
            <a:endParaRPr lang="en-US" sz="900" dirty="0"/>
          </a:p>
        </p:txBody>
      </p:sp>
      <p:sp>
        <p:nvSpPr>
          <p:cNvPr id="28" name="Text 21"/>
          <p:cNvSpPr/>
          <p:nvPr/>
        </p:nvSpPr>
        <p:spPr>
          <a:xfrm>
            <a:off x="6217920" y="3813048"/>
            <a:ext cx="2103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D63031"/>
                </a:solidFill>
              </a:rPr>
              <a:t>ТРЕВОГА!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D1B3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251A1"/>
          </a:solidFill>
          <a:ln w="12700">
            <a:solidFill>
              <a:srgbClr val="1251A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FFFFFF"/>
                </a:solidFill>
              </a:rPr>
              <a:t>ЭКОНОМИКА · PRICING · CENA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365760" y="640080"/>
            <a:ext cx="8412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Выгода очевидна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365760" y="1280160"/>
            <a:ext cx="8412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00C2A8"/>
                </a:solidFill>
              </a:rPr>
              <a:t>The numbers speak · Skaitļi runā paši par sevi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320040" y="1737360"/>
            <a:ext cx="2743200" cy="2377440"/>
          </a:xfrm>
          <a:prstGeom prst="rect">
            <a:avLst/>
          </a:prstGeom>
          <a:solidFill>
            <a:srgbClr val="111D3C"/>
          </a:solidFill>
          <a:ln w="12700">
            <a:solidFill>
              <a:srgbClr val="00C2A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1874520"/>
            <a:ext cx="2743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00C2A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5×</a:t>
            </a:r>
            <a:endParaRPr lang="en-US" sz="5200" dirty="0"/>
          </a:p>
        </p:txBody>
      </p:sp>
      <p:sp>
        <p:nvSpPr>
          <p:cNvPr id="8" name="Text 6"/>
          <p:cNvSpPr/>
          <p:nvPr/>
        </p:nvSpPr>
        <p:spPr>
          <a:xfrm>
            <a:off x="411480" y="2834640"/>
            <a:ext cx="25603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D0DCF0"/>
                </a:solidFill>
              </a:rPr>
              <a:t>Дешевле аналогов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D0DCF0"/>
                </a:solidFill>
              </a:rPr>
              <a:t>Cheaper than alternatives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D0DCF0"/>
                </a:solidFill>
              </a:rPr>
              <a:t>Lētāks par alternatīvām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246120" y="1737360"/>
            <a:ext cx="2743200" cy="2377440"/>
          </a:xfrm>
          <a:prstGeom prst="rect">
            <a:avLst/>
          </a:prstGeom>
          <a:solidFill>
            <a:srgbClr val="111D3C"/>
          </a:solidFill>
          <a:ln w="12700">
            <a:solidFill>
              <a:srgbClr val="1E8B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46120" y="1874520"/>
            <a:ext cx="2743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1E8B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&lt;30s</a:t>
            </a:r>
            <a:endParaRPr lang="en-US" sz="5200" dirty="0"/>
          </a:p>
        </p:txBody>
      </p:sp>
      <p:sp>
        <p:nvSpPr>
          <p:cNvPr id="11" name="Text 9"/>
          <p:cNvSpPr/>
          <p:nvPr/>
        </p:nvSpPr>
        <p:spPr>
          <a:xfrm>
            <a:off x="3337560" y="2834640"/>
            <a:ext cx="25603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D0DCF0"/>
                </a:solidFill>
              </a:rPr>
              <a:t>Подключение объекта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D0DCF0"/>
                </a:solidFill>
              </a:rPr>
              <a:t>Onboarding time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D0DCF0"/>
                </a:solidFill>
              </a:rPr>
              <a:t>Pieslēgšanas laiks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172200" y="1737360"/>
            <a:ext cx="2743200" cy="2377440"/>
          </a:xfrm>
          <a:prstGeom prst="rect">
            <a:avLst/>
          </a:prstGeom>
          <a:solidFill>
            <a:srgbClr val="111D3C"/>
          </a:solidFill>
          <a:ln w="12700">
            <a:solidFill>
              <a:srgbClr val="A29BF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172200" y="1874520"/>
            <a:ext cx="2743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A29BF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99.9%</a:t>
            </a:r>
            <a:endParaRPr lang="en-US" sz="5200" dirty="0"/>
          </a:p>
        </p:txBody>
      </p:sp>
      <p:sp>
        <p:nvSpPr>
          <p:cNvPr id="14" name="Text 12"/>
          <p:cNvSpPr/>
          <p:nvPr/>
        </p:nvSpPr>
        <p:spPr>
          <a:xfrm>
            <a:off x="6263640" y="2834640"/>
            <a:ext cx="25603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D0DCF0"/>
                </a:solidFill>
              </a:rPr>
              <a:t>Время работы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D0DCF0"/>
                </a:solidFill>
              </a:rPr>
              <a:t>Uptime guarantee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D0DCF0"/>
                </a:solidFill>
              </a:rPr>
              <a:t>Darbības laiks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365760" y="4389120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00C2A8"/>
                </a:solidFill>
              </a:rPr>
              <a:t>✓ Единоразовая лицензия  ✓ Без скрытых платежей  ✓ Полное сопровождение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F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251A1"/>
          </a:solidFill>
          <a:ln w="12700">
            <a:solidFill>
              <a:srgbClr val="1251A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68580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FFFFFF"/>
                </a:solidFill>
              </a:rPr>
              <a:t>АРХИТЕКТУРА · ARCHITECTURE · ARHITEKTŪRA</a:t>
            </a:r>
            <a:endParaRPr lang="en-US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60920" y="36576"/>
            <a:ext cx="1554480" cy="40233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74320" y="548640"/>
            <a:ext cx="8595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Docker-архитектура DEFENDEX 2.0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274320" y="987552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00C2A8"/>
                </a:solidFill>
              </a:rPr>
              <a:t>12 контейнеров · Microservices · Docker Compose  |  12 containers · 12 konteineri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73152" y="1325880"/>
            <a:ext cx="1920240" cy="3566160"/>
          </a:xfrm>
          <a:prstGeom prst="rect">
            <a:avLst/>
          </a:prstGeom>
          <a:solidFill>
            <a:srgbClr val="0D2040"/>
          </a:solidFill>
          <a:ln w="12700">
            <a:solidFill>
              <a:srgbClr val="1E3A6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1440" y="1353312"/>
            <a:ext cx="1874520" cy="4754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700" b="1" spc="100" kern="0" dirty="0">
                <a:solidFill>
                  <a:srgbClr val="00C2A8"/>
                </a:solidFill>
              </a:rPr>
              <a:t>ОБОРУДОВАНИЕ</a:t>
            </a:r>
            <a:endParaRPr lang="en-US" sz="700" dirty="0"/>
          </a:p>
          <a:p>
            <a:pPr algn="ctr" indent="0" marL="0">
              <a:buNone/>
            </a:pPr>
            <a:r>
              <a:rPr lang="en-US" sz="700" b="1" spc="100" kern="0" dirty="0">
                <a:solidFill>
                  <a:srgbClr val="00C2A8"/>
                </a:solidFill>
              </a:rPr>
              <a:t>Hardware / Aparatūra</a:t>
            </a:r>
            <a:endParaRPr lang="en-US" sz="700" dirty="0"/>
          </a:p>
        </p:txBody>
      </p:sp>
      <p:sp>
        <p:nvSpPr>
          <p:cNvPr id="9" name="Shape 6"/>
          <p:cNvSpPr/>
          <p:nvPr/>
        </p:nvSpPr>
        <p:spPr>
          <a:xfrm>
            <a:off x="2057400" y="1325880"/>
            <a:ext cx="4892040" cy="3566160"/>
          </a:xfrm>
          <a:prstGeom prst="rect">
            <a:avLst/>
          </a:prstGeom>
          <a:solidFill>
            <a:srgbClr val="0A1628"/>
          </a:solidFill>
          <a:ln w="12700">
            <a:solidFill>
              <a:srgbClr val="1A306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2084832" y="1353312"/>
            <a:ext cx="4828032" cy="3474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700" b="1" spc="100" kern="0" dirty="0">
                <a:solidFill>
                  <a:srgbClr val="1E8BFF"/>
                </a:solidFill>
              </a:rPr>
              <a:t>СЕРВЕР (Windows + Docker Compose)  ·  SERVER  ·  SERVERIS</a:t>
            </a:r>
            <a:endParaRPr lang="en-US" sz="700" dirty="0"/>
          </a:p>
        </p:txBody>
      </p:sp>
      <p:sp>
        <p:nvSpPr>
          <p:cNvPr id="11" name="Shape 8"/>
          <p:cNvSpPr/>
          <p:nvPr/>
        </p:nvSpPr>
        <p:spPr>
          <a:xfrm>
            <a:off x="7013448" y="1325880"/>
            <a:ext cx="2057400" cy="3566160"/>
          </a:xfrm>
          <a:prstGeom prst="rect">
            <a:avLst/>
          </a:prstGeom>
          <a:solidFill>
            <a:srgbClr val="0D2040"/>
          </a:solidFill>
          <a:ln w="12700">
            <a:solidFill>
              <a:srgbClr val="1E3A60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031736" y="1353312"/>
            <a:ext cx="2011680" cy="3474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700" b="1" spc="100" kern="0" dirty="0">
                <a:solidFill>
                  <a:srgbClr val="A29BFE"/>
                </a:solidFill>
              </a:rPr>
              <a:t>КЛИЕНТЫ</a:t>
            </a:r>
            <a:endParaRPr lang="en-US" sz="700" dirty="0"/>
          </a:p>
          <a:p>
            <a:pPr algn="ctr" indent="0" marL="0">
              <a:buNone/>
            </a:pPr>
            <a:r>
              <a:rPr lang="en-US" sz="700" b="1" spc="100" kern="0" dirty="0">
                <a:solidFill>
                  <a:srgbClr val="A29BFE"/>
                </a:solidFill>
              </a:rPr>
              <a:t>Clients / Klienti</a:t>
            </a:r>
            <a:endParaRPr lang="en-US" sz="700" dirty="0"/>
          </a:p>
        </p:txBody>
      </p:sp>
      <p:sp>
        <p:nvSpPr>
          <p:cNvPr id="13" name="Shape 10"/>
          <p:cNvSpPr/>
          <p:nvPr/>
        </p:nvSpPr>
        <p:spPr>
          <a:xfrm>
            <a:off x="128016" y="1828800"/>
            <a:ext cx="1810512" cy="914400"/>
          </a:xfrm>
          <a:prstGeom prst="rect">
            <a:avLst/>
          </a:prstGeom>
          <a:solidFill>
            <a:srgbClr val="111D3C"/>
          </a:solidFill>
          <a:ln w="12700">
            <a:solidFill>
              <a:srgbClr val="E17055"/>
            </a:solidFill>
            <a:prstDash val="solid"/>
          </a:ln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1938528"/>
            <a:ext cx="347472" cy="347472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566928" y="1883664"/>
            <a:ext cx="12984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Cortex RT4-5GP</a:t>
            </a:r>
            <a:endParaRPr lang="en-US" sz="850" dirty="0"/>
          </a:p>
        </p:txBody>
      </p:sp>
      <p:sp>
        <p:nvSpPr>
          <p:cNvPr id="16" name="Text 12"/>
          <p:cNvSpPr/>
          <p:nvPr/>
        </p:nvSpPr>
        <p:spPr>
          <a:xfrm>
            <a:off x="566928" y="2157984"/>
            <a:ext cx="12984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899AA"/>
                </a:solidFill>
              </a:rPr>
              <a:t>Contact ID · GSM/IP</a:t>
            </a:r>
            <a:endParaRPr lang="en-US" sz="700" dirty="0"/>
          </a:p>
        </p:txBody>
      </p:sp>
      <p:sp>
        <p:nvSpPr>
          <p:cNvPr id="17" name="Text 13"/>
          <p:cNvSpPr/>
          <p:nvPr/>
        </p:nvSpPr>
        <p:spPr>
          <a:xfrm>
            <a:off x="128016" y="2523744"/>
            <a:ext cx="18105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E17055"/>
                </a:solidFill>
              </a:rPr>
              <a:t>:9002</a:t>
            </a:r>
            <a:endParaRPr lang="en-US" sz="700" dirty="0"/>
          </a:p>
        </p:txBody>
      </p:sp>
      <p:sp>
        <p:nvSpPr>
          <p:cNvPr id="18" name="Shape 14"/>
          <p:cNvSpPr/>
          <p:nvPr/>
        </p:nvSpPr>
        <p:spPr>
          <a:xfrm>
            <a:off x="1938528" y="2267712"/>
            <a:ext cx="146304" cy="0"/>
          </a:xfrm>
          <a:prstGeom prst="line">
            <a:avLst/>
          </a:prstGeom>
          <a:noFill/>
          <a:ln w="19050">
            <a:solidFill>
              <a:srgbClr val="E17055"/>
            </a:solidFill>
            <a:prstDash val="solid"/>
            <a:tailEnd type="arrow"/>
          </a:ln>
        </p:spPr>
      </p:sp>
      <p:sp>
        <p:nvSpPr>
          <p:cNvPr id="19" name="Shape 15"/>
          <p:cNvSpPr/>
          <p:nvPr/>
        </p:nvSpPr>
        <p:spPr>
          <a:xfrm>
            <a:off x="128016" y="2907792"/>
            <a:ext cx="1810512" cy="914400"/>
          </a:xfrm>
          <a:prstGeom prst="rect">
            <a:avLst/>
          </a:prstGeom>
          <a:solidFill>
            <a:srgbClr val="111D3C"/>
          </a:solidFill>
          <a:ln w="12700">
            <a:solidFill>
              <a:srgbClr val="FDCB6E"/>
            </a:solidFill>
            <a:prstDash val="solid"/>
          </a:ln>
        </p:spPr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3017520"/>
            <a:ext cx="347472" cy="347472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566928" y="2962656"/>
            <a:ext cx="12984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TLF Client ×2</a:t>
            </a:r>
            <a:endParaRPr lang="en-US" sz="850" dirty="0"/>
          </a:p>
        </p:txBody>
      </p:sp>
      <p:sp>
        <p:nvSpPr>
          <p:cNvPr id="22" name="Text 17"/>
          <p:cNvSpPr/>
          <p:nvPr/>
        </p:nvSpPr>
        <p:spPr>
          <a:xfrm>
            <a:off x="566928" y="3236976"/>
            <a:ext cx="12984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899AA"/>
                </a:solidFill>
              </a:rPr>
              <a:t>213.21.196.68:949</a:t>
            </a:r>
            <a:endParaRPr lang="en-US" sz="700" dirty="0"/>
          </a:p>
          <a:p>
            <a:pPr indent="0" marL="0">
              <a:buNone/>
            </a:pPr>
            <a:r>
              <a:rPr lang="en-US" sz="700" dirty="0">
                <a:solidFill>
                  <a:srgbClr val="8899AA"/>
                </a:solidFill>
              </a:rPr>
              <a:t>213.21.196.8:949</a:t>
            </a:r>
            <a:endParaRPr lang="en-US" sz="700" dirty="0"/>
          </a:p>
        </p:txBody>
      </p:sp>
      <p:sp>
        <p:nvSpPr>
          <p:cNvPr id="23" name="Text 18"/>
          <p:cNvSpPr/>
          <p:nvPr/>
        </p:nvSpPr>
        <p:spPr>
          <a:xfrm>
            <a:off x="128016" y="3602736"/>
            <a:ext cx="18105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FDCB6E"/>
                </a:solidFill>
              </a:rPr>
              <a:t>:9236</a:t>
            </a:r>
            <a:endParaRPr lang="en-US" sz="700" dirty="0"/>
          </a:p>
        </p:txBody>
      </p:sp>
      <p:sp>
        <p:nvSpPr>
          <p:cNvPr id="24" name="Shape 19"/>
          <p:cNvSpPr/>
          <p:nvPr/>
        </p:nvSpPr>
        <p:spPr>
          <a:xfrm>
            <a:off x="1938528" y="3346704"/>
            <a:ext cx="146304" cy="0"/>
          </a:xfrm>
          <a:prstGeom prst="line">
            <a:avLst/>
          </a:prstGeom>
          <a:noFill/>
          <a:ln w="19050">
            <a:solidFill>
              <a:srgbClr val="FDCB6E"/>
            </a:solidFill>
            <a:prstDash val="solid"/>
            <a:tailEnd type="arrow"/>
          </a:ln>
        </p:spPr>
      </p:sp>
      <p:sp>
        <p:nvSpPr>
          <p:cNvPr id="25" name="Shape 20"/>
          <p:cNvSpPr/>
          <p:nvPr/>
        </p:nvSpPr>
        <p:spPr>
          <a:xfrm>
            <a:off x="128016" y="3986784"/>
            <a:ext cx="1810512" cy="914400"/>
          </a:xfrm>
          <a:prstGeom prst="rect">
            <a:avLst/>
          </a:prstGeom>
          <a:solidFill>
            <a:srgbClr val="111D3C"/>
          </a:solidFill>
          <a:ln w="12700">
            <a:solidFill>
              <a:srgbClr val="00B894"/>
            </a:solidFill>
            <a:prstDash val="solid"/>
          </a:ln>
        </p:spPr>
      </p:sp>
      <p:pic>
        <p:nvPicPr>
          <p:cNvPr id="2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0" y="4096512"/>
            <a:ext cx="347472" cy="347472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566928" y="4041648"/>
            <a:ext cx="12984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GSM Listener</a:t>
            </a:r>
            <a:endParaRPr lang="en-US" sz="850" dirty="0"/>
          </a:p>
        </p:txBody>
      </p:sp>
      <p:sp>
        <p:nvSpPr>
          <p:cNvPr id="28" name="Text 22"/>
          <p:cNvSpPr/>
          <p:nvPr/>
        </p:nvSpPr>
        <p:spPr>
          <a:xfrm>
            <a:off x="566928" y="4315968"/>
            <a:ext cx="12984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899AA"/>
                </a:solidFill>
              </a:rPr>
              <a:t>SMS команды</a:t>
            </a:r>
            <a:endParaRPr lang="en-US" sz="700" dirty="0"/>
          </a:p>
        </p:txBody>
      </p:sp>
      <p:sp>
        <p:nvSpPr>
          <p:cNvPr id="29" name="Shape 23"/>
          <p:cNvSpPr/>
          <p:nvPr/>
        </p:nvSpPr>
        <p:spPr>
          <a:xfrm>
            <a:off x="1938528" y="4425696"/>
            <a:ext cx="146304" cy="0"/>
          </a:xfrm>
          <a:prstGeom prst="line">
            <a:avLst/>
          </a:prstGeom>
          <a:noFill/>
          <a:ln w="19050">
            <a:solidFill>
              <a:srgbClr val="00B894"/>
            </a:solidFill>
            <a:prstDash val="solid"/>
            <a:tailEnd type="arrow"/>
          </a:ln>
        </p:spPr>
      </p:sp>
      <p:sp>
        <p:nvSpPr>
          <p:cNvPr id="30" name="Shape 24"/>
          <p:cNvSpPr/>
          <p:nvPr/>
        </p:nvSpPr>
        <p:spPr>
          <a:xfrm>
            <a:off x="2121408" y="1783080"/>
            <a:ext cx="1417320" cy="804672"/>
          </a:xfrm>
          <a:prstGeom prst="rect">
            <a:avLst/>
          </a:prstGeom>
          <a:solidFill>
            <a:srgbClr val="111D3C"/>
          </a:solidFill>
          <a:ln w="12700">
            <a:solidFill>
              <a:srgbClr val="00B894"/>
            </a:solidFill>
            <a:prstDash val="solid"/>
          </a:ln>
        </p:spPr>
      </p:sp>
      <p:sp>
        <p:nvSpPr>
          <p:cNvPr id="31" name="Shape 25"/>
          <p:cNvSpPr/>
          <p:nvPr/>
        </p:nvSpPr>
        <p:spPr>
          <a:xfrm>
            <a:off x="2121408" y="1783080"/>
            <a:ext cx="1417320" cy="164592"/>
          </a:xfrm>
          <a:prstGeom prst="rect">
            <a:avLst/>
          </a:prstGeom>
          <a:solidFill>
            <a:srgbClr val="00B894">
              <a:alpha val="25000"/>
            </a:srgbClr>
          </a:solidFill>
          <a:ln w="12700">
            <a:solidFill>
              <a:srgbClr val="00B894">
                <a:alpha val="25000"/>
              </a:srgbClr>
            </a:solidFill>
            <a:prstDash val="solid"/>
          </a:ln>
        </p:spPr>
      </p:sp>
      <p:pic>
        <p:nvPicPr>
          <p:cNvPr id="3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6272" y="1965960"/>
            <a:ext cx="256032" cy="256032"/>
          </a:xfrm>
          <a:prstGeom prst="rect">
            <a:avLst/>
          </a:prstGeom>
        </p:spPr>
      </p:pic>
      <p:sp>
        <p:nvSpPr>
          <p:cNvPr id="33" name="Text 26"/>
          <p:cNvSpPr/>
          <p:nvPr/>
        </p:nvSpPr>
        <p:spPr>
          <a:xfrm>
            <a:off x="2450592" y="1947672"/>
            <a:ext cx="1051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Nginx</a:t>
            </a:r>
            <a:endParaRPr lang="en-US" sz="850" dirty="0"/>
          </a:p>
        </p:txBody>
      </p:sp>
      <p:sp>
        <p:nvSpPr>
          <p:cNvPr id="34" name="Text 27"/>
          <p:cNvSpPr/>
          <p:nvPr/>
        </p:nvSpPr>
        <p:spPr>
          <a:xfrm>
            <a:off x="2176272" y="2240280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dirty="0">
                <a:solidFill>
                  <a:srgbClr val="D0DCF0"/>
                </a:solidFill>
              </a:rPr>
              <a:t>:443 / :80</a:t>
            </a:r>
            <a:endParaRPr lang="en-US" sz="680" dirty="0"/>
          </a:p>
          <a:p>
            <a:pPr indent="0" marL="0">
              <a:buNone/>
            </a:pPr>
            <a:r>
              <a:rPr lang="en-US" sz="680" dirty="0">
                <a:solidFill>
                  <a:srgbClr val="D0DCF0"/>
                </a:solidFill>
              </a:rPr>
              <a:t>Reverse Proxy · SSL</a:t>
            </a:r>
            <a:endParaRPr lang="en-US" sz="680" dirty="0"/>
          </a:p>
        </p:txBody>
      </p:sp>
      <p:sp>
        <p:nvSpPr>
          <p:cNvPr id="35" name="Shape 28"/>
          <p:cNvSpPr/>
          <p:nvPr/>
        </p:nvSpPr>
        <p:spPr>
          <a:xfrm>
            <a:off x="3639312" y="1783080"/>
            <a:ext cx="1417320" cy="804672"/>
          </a:xfrm>
          <a:prstGeom prst="rect">
            <a:avLst/>
          </a:prstGeom>
          <a:solidFill>
            <a:srgbClr val="111D3C"/>
          </a:solidFill>
          <a:ln w="12700">
            <a:solidFill>
              <a:srgbClr val="1E8BFF"/>
            </a:solidFill>
            <a:prstDash val="solid"/>
          </a:ln>
        </p:spPr>
      </p:sp>
      <p:sp>
        <p:nvSpPr>
          <p:cNvPr id="36" name="Shape 29"/>
          <p:cNvSpPr/>
          <p:nvPr/>
        </p:nvSpPr>
        <p:spPr>
          <a:xfrm>
            <a:off x="3639312" y="1783080"/>
            <a:ext cx="1417320" cy="164592"/>
          </a:xfrm>
          <a:prstGeom prst="rect">
            <a:avLst/>
          </a:prstGeom>
          <a:solidFill>
            <a:srgbClr val="1E8BFF">
              <a:alpha val="25000"/>
            </a:srgbClr>
          </a:solidFill>
          <a:ln w="12700">
            <a:solidFill>
              <a:srgbClr val="1E8BFF">
                <a:alpha val="25000"/>
              </a:srgbClr>
            </a:solidFill>
            <a:prstDash val="solid"/>
          </a:ln>
        </p:spPr>
      </p:sp>
      <p:pic>
        <p:nvPicPr>
          <p:cNvPr id="3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94176" y="1965960"/>
            <a:ext cx="256032" cy="256032"/>
          </a:xfrm>
          <a:prstGeom prst="rect">
            <a:avLst/>
          </a:prstGeom>
        </p:spPr>
      </p:pic>
      <p:sp>
        <p:nvSpPr>
          <p:cNvPr id="38" name="Text 30"/>
          <p:cNvSpPr/>
          <p:nvPr/>
        </p:nvSpPr>
        <p:spPr>
          <a:xfrm>
            <a:off x="3968496" y="1947672"/>
            <a:ext cx="1051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FastAPI Core</a:t>
            </a:r>
            <a:endParaRPr lang="en-US" sz="850" dirty="0"/>
          </a:p>
        </p:txBody>
      </p:sp>
      <p:sp>
        <p:nvSpPr>
          <p:cNvPr id="39" name="Text 31"/>
          <p:cNvSpPr/>
          <p:nvPr/>
        </p:nvSpPr>
        <p:spPr>
          <a:xfrm>
            <a:off x="3694176" y="2240280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dirty="0">
                <a:solidFill>
                  <a:srgbClr val="D0DCF0"/>
                </a:solidFill>
              </a:rPr>
              <a:t>:8000</a:t>
            </a:r>
            <a:endParaRPr lang="en-US" sz="680" dirty="0"/>
          </a:p>
          <a:p>
            <a:pPr indent="0" marL="0">
              <a:buNone/>
            </a:pPr>
            <a:r>
              <a:rPr lang="en-US" sz="680" dirty="0">
                <a:solidFill>
                  <a:srgbClr val="D0DCF0"/>
                </a:solidFill>
              </a:rPr>
              <a:t>JWT · Events · Cmd</a:t>
            </a:r>
            <a:endParaRPr lang="en-US" sz="680" dirty="0"/>
          </a:p>
        </p:txBody>
      </p:sp>
      <p:sp>
        <p:nvSpPr>
          <p:cNvPr id="40" name="Shape 32"/>
          <p:cNvSpPr/>
          <p:nvPr/>
        </p:nvSpPr>
        <p:spPr>
          <a:xfrm>
            <a:off x="5166360" y="1783080"/>
            <a:ext cx="1417320" cy="804672"/>
          </a:xfrm>
          <a:prstGeom prst="rect">
            <a:avLst/>
          </a:prstGeom>
          <a:solidFill>
            <a:srgbClr val="111D3C"/>
          </a:solidFill>
          <a:ln w="12700">
            <a:solidFill>
              <a:srgbClr val="1251A1"/>
            </a:solidFill>
            <a:prstDash val="solid"/>
          </a:ln>
        </p:spPr>
      </p:sp>
      <p:sp>
        <p:nvSpPr>
          <p:cNvPr id="41" name="Shape 33"/>
          <p:cNvSpPr/>
          <p:nvPr/>
        </p:nvSpPr>
        <p:spPr>
          <a:xfrm>
            <a:off x="5166360" y="1783080"/>
            <a:ext cx="1417320" cy="164592"/>
          </a:xfrm>
          <a:prstGeom prst="rect">
            <a:avLst/>
          </a:prstGeom>
          <a:solidFill>
            <a:srgbClr val="1251A1">
              <a:alpha val="25000"/>
            </a:srgbClr>
          </a:solidFill>
          <a:ln w="12700">
            <a:solidFill>
              <a:srgbClr val="1251A1">
                <a:alpha val="25000"/>
              </a:srgbClr>
            </a:solidFill>
            <a:prstDash val="solid"/>
          </a:ln>
        </p:spPr>
      </p:sp>
      <p:pic>
        <p:nvPicPr>
          <p:cNvPr id="4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21224" y="1965960"/>
            <a:ext cx="256032" cy="256032"/>
          </a:xfrm>
          <a:prstGeom prst="rect">
            <a:avLst/>
          </a:prstGeom>
        </p:spPr>
      </p:pic>
      <p:sp>
        <p:nvSpPr>
          <p:cNvPr id="43" name="Text 34"/>
          <p:cNvSpPr/>
          <p:nvPr/>
        </p:nvSpPr>
        <p:spPr>
          <a:xfrm>
            <a:off x="5495544" y="1947672"/>
            <a:ext cx="1051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FastAPI Mobile</a:t>
            </a:r>
            <a:endParaRPr lang="en-US" sz="850" dirty="0"/>
          </a:p>
        </p:txBody>
      </p:sp>
      <p:sp>
        <p:nvSpPr>
          <p:cNvPr id="44" name="Text 35"/>
          <p:cNvSpPr/>
          <p:nvPr/>
        </p:nvSpPr>
        <p:spPr>
          <a:xfrm>
            <a:off x="5221224" y="2240280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dirty="0">
                <a:solidFill>
                  <a:srgbClr val="D0DCF0"/>
                </a:solidFill>
              </a:rPr>
              <a:t>:8010</a:t>
            </a:r>
            <a:endParaRPr lang="en-US" sz="680" dirty="0"/>
          </a:p>
          <a:p>
            <a:pPr indent="0" marL="0">
              <a:buNone/>
            </a:pPr>
            <a:r>
              <a:rPr lang="en-US" sz="680" dirty="0">
                <a:solidFill>
                  <a:srgbClr val="D0DCF0"/>
                </a:solidFill>
              </a:rPr>
              <a:t>Mobile API · Rate limit</a:t>
            </a:r>
            <a:endParaRPr lang="en-US" sz="680" dirty="0"/>
          </a:p>
        </p:txBody>
      </p:sp>
      <p:sp>
        <p:nvSpPr>
          <p:cNvPr id="45" name="Shape 36"/>
          <p:cNvSpPr/>
          <p:nvPr/>
        </p:nvSpPr>
        <p:spPr>
          <a:xfrm>
            <a:off x="2121408" y="2788920"/>
            <a:ext cx="1417320" cy="804672"/>
          </a:xfrm>
          <a:prstGeom prst="rect">
            <a:avLst/>
          </a:prstGeom>
          <a:solidFill>
            <a:srgbClr val="111D3C"/>
          </a:solidFill>
          <a:ln w="12700">
            <a:solidFill>
              <a:srgbClr val="00C2A8"/>
            </a:solidFill>
            <a:prstDash val="solid"/>
          </a:ln>
        </p:spPr>
      </p:sp>
      <p:sp>
        <p:nvSpPr>
          <p:cNvPr id="46" name="Shape 37"/>
          <p:cNvSpPr/>
          <p:nvPr/>
        </p:nvSpPr>
        <p:spPr>
          <a:xfrm>
            <a:off x="2121408" y="2788920"/>
            <a:ext cx="1417320" cy="164592"/>
          </a:xfrm>
          <a:prstGeom prst="rect">
            <a:avLst/>
          </a:prstGeom>
          <a:solidFill>
            <a:srgbClr val="00C2A8">
              <a:alpha val="25000"/>
            </a:srgbClr>
          </a:solidFill>
          <a:ln w="12700">
            <a:solidFill>
              <a:srgbClr val="00C2A8">
                <a:alpha val="25000"/>
              </a:srgbClr>
            </a:solidFill>
            <a:prstDash val="solid"/>
          </a:ln>
        </p:spPr>
      </p:sp>
      <p:pic>
        <p:nvPicPr>
          <p:cNvPr id="47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76272" y="2971800"/>
            <a:ext cx="256032" cy="256032"/>
          </a:xfrm>
          <a:prstGeom prst="rect">
            <a:avLst/>
          </a:prstGeom>
        </p:spPr>
      </p:pic>
      <p:sp>
        <p:nvSpPr>
          <p:cNvPr id="48" name="Text 38"/>
          <p:cNvSpPr/>
          <p:nvPr/>
        </p:nvSpPr>
        <p:spPr>
          <a:xfrm>
            <a:off x="2450592" y="2953512"/>
            <a:ext cx="1051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Monitoring</a:t>
            </a:r>
            <a:endParaRPr lang="en-US" sz="850" dirty="0"/>
          </a:p>
        </p:txBody>
      </p:sp>
      <p:sp>
        <p:nvSpPr>
          <p:cNvPr id="49" name="Text 39"/>
          <p:cNvSpPr/>
          <p:nvPr/>
        </p:nvSpPr>
        <p:spPr>
          <a:xfrm>
            <a:off x="2176272" y="3246120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dirty="0">
                <a:solidFill>
                  <a:srgbClr val="D0DCF0"/>
                </a:solidFill>
              </a:rPr>
              <a:t>:8003</a:t>
            </a:r>
            <a:endParaRPr lang="en-US" sz="680" dirty="0"/>
          </a:p>
          <a:p>
            <a:pPr indent="0" marL="0">
              <a:buNone/>
            </a:pPr>
            <a:r>
              <a:rPr lang="en-US" sz="680" dirty="0">
                <a:solidFill>
                  <a:srgbClr val="D0DCF0"/>
                </a:solidFill>
              </a:rPr>
              <a:t>Event processor</a:t>
            </a:r>
            <a:endParaRPr lang="en-US" sz="680" dirty="0"/>
          </a:p>
        </p:txBody>
      </p:sp>
      <p:sp>
        <p:nvSpPr>
          <p:cNvPr id="50" name="Shape 40"/>
          <p:cNvSpPr/>
          <p:nvPr/>
        </p:nvSpPr>
        <p:spPr>
          <a:xfrm>
            <a:off x="3639312" y="2788920"/>
            <a:ext cx="1417320" cy="804672"/>
          </a:xfrm>
          <a:prstGeom prst="rect">
            <a:avLst/>
          </a:prstGeom>
          <a:solidFill>
            <a:srgbClr val="111D3C"/>
          </a:solidFill>
          <a:ln w="12700">
            <a:solidFill>
              <a:srgbClr val="FDCB6E"/>
            </a:solidFill>
            <a:prstDash val="solid"/>
          </a:ln>
        </p:spPr>
      </p:sp>
      <p:sp>
        <p:nvSpPr>
          <p:cNvPr id="51" name="Shape 41"/>
          <p:cNvSpPr/>
          <p:nvPr/>
        </p:nvSpPr>
        <p:spPr>
          <a:xfrm>
            <a:off x="3639312" y="2788920"/>
            <a:ext cx="1417320" cy="164592"/>
          </a:xfrm>
          <a:prstGeom prst="rect">
            <a:avLst/>
          </a:prstGeom>
          <a:solidFill>
            <a:srgbClr val="FDCB6E">
              <a:alpha val="25000"/>
            </a:srgbClr>
          </a:solidFill>
          <a:ln w="12700">
            <a:solidFill>
              <a:srgbClr val="FDCB6E">
                <a:alpha val="25000"/>
              </a:srgbClr>
            </a:solidFill>
            <a:prstDash val="solid"/>
          </a:ln>
        </p:spPr>
      </p:sp>
      <p:pic>
        <p:nvPicPr>
          <p:cNvPr id="52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94176" y="2971800"/>
            <a:ext cx="256032" cy="256032"/>
          </a:xfrm>
          <a:prstGeom prst="rect">
            <a:avLst/>
          </a:prstGeom>
        </p:spPr>
      </p:pic>
      <p:sp>
        <p:nvSpPr>
          <p:cNvPr id="53" name="Text 42"/>
          <p:cNvSpPr/>
          <p:nvPr/>
        </p:nvSpPr>
        <p:spPr>
          <a:xfrm>
            <a:off x="3968496" y="2953512"/>
            <a:ext cx="1051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PostgreSQL</a:t>
            </a:r>
            <a:endParaRPr lang="en-US" sz="850" dirty="0"/>
          </a:p>
        </p:txBody>
      </p:sp>
      <p:sp>
        <p:nvSpPr>
          <p:cNvPr id="54" name="Text 43"/>
          <p:cNvSpPr/>
          <p:nvPr/>
        </p:nvSpPr>
        <p:spPr>
          <a:xfrm>
            <a:off x="3694176" y="3246120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dirty="0">
                <a:solidFill>
                  <a:srgbClr val="D0DCF0"/>
                </a:solidFill>
              </a:rPr>
              <a:t>:5434</a:t>
            </a:r>
            <a:endParaRPr lang="en-US" sz="680" dirty="0"/>
          </a:p>
          <a:p>
            <a:pPr indent="0" marL="0">
              <a:buNone/>
            </a:pPr>
            <a:r>
              <a:rPr lang="en-US" sz="680" dirty="0">
                <a:solidFill>
                  <a:srgbClr val="D0DCF0"/>
                </a:solidFill>
              </a:rPr>
              <a:t>mtn · events · users</a:t>
            </a:r>
            <a:endParaRPr lang="en-US" sz="680" dirty="0"/>
          </a:p>
        </p:txBody>
      </p:sp>
      <p:sp>
        <p:nvSpPr>
          <p:cNvPr id="55" name="Shape 44"/>
          <p:cNvSpPr/>
          <p:nvPr/>
        </p:nvSpPr>
        <p:spPr>
          <a:xfrm>
            <a:off x="5166360" y="2788920"/>
            <a:ext cx="1417320" cy="804672"/>
          </a:xfrm>
          <a:prstGeom prst="rect">
            <a:avLst/>
          </a:prstGeom>
          <a:solidFill>
            <a:srgbClr val="111D3C"/>
          </a:solidFill>
          <a:ln w="12700">
            <a:solidFill>
              <a:srgbClr val="E17055"/>
            </a:solidFill>
            <a:prstDash val="solid"/>
          </a:ln>
        </p:spPr>
      </p:sp>
      <p:sp>
        <p:nvSpPr>
          <p:cNvPr id="56" name="Shape 45"/>
          <p:cNvSpPr/>
          <p:nvPr/>
        </p:nvSpPr>
        <p:spPr>
          <a:xfrm>
            <a:off x="5166360" y="2788920"/>
            <a:ext cx="1417320" cy="164592"/>
          </a:xfrm>
          <a:prstGeom prst="rect">
            <a:avLst/>
          </a:prstGeom>
          <a:solidFill>
            <a:srgbClr val="E17055">
              <a:alpha val="25000"/>
            </a:srgbClr>
          </a:solidFill>
          <a:ln w="12700">
            <a:solidFill>
              <a:srgbClr val="E17055">
                <a:alpha val="25000"/>
              </a:srgbClr>
            </a:solidFill>
            <a:prstDash val="solid"/>
          </a:ln>
        </p:spPr>
      </p:sp>
      <p:pic>
        <p:nvPicPr>
          <p:cNvPr id="5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21224" y="2971800"/>
            <a:ext cx="256032" cy="256032"/>
          </a:xfrm>
          <a:prstGeom prst="rect">
            <a:avLst/>
          </a:prstGeom>
        </p:spPr>
      </p:pic>
      <p:sp>
        <p:nvSpPr>
          <p:cNvPr id="58" name="Text 46"/>
          <p:cNvSpPr/>
          <p:nvPr/>
        </p:nvSpPr>
        <p:spPr>
          <a:xfrm>
            <a:off x="5495544" y="2953512"/>
            <a:ext cx="1051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TLF Server</a:t>
            </a:r>
            <a:endParaRPr lang="en-US" sz="850" dirty="0"/>
          </a:p>
        </p:txBody>
      </p:sp>
      <p:sp>
        <p:nvSpPr>
          <p:cNvPr id="59" name="Text 47"/>
          <p:cNvSpPr/>
          <p:nvPr/>
        </p:nvSpPr>
        <p:spPr>
          <a:xfrm>
            <a:off x="5221224" y="3246120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dirty="0">
                <a:solidFill>
                  <a:srgbClr val="D0DCF0"/>
                </a:solidFill>
              </a:rPr>
              <a:t>:9236</a:t>
            </a:r>
            <a:endParaRPr lang="en-US" sz="680" dirty="0"/>
          </a:p>
          <a:p>
            <a:pPr indent="0" marL="0">
              <a:buNone/>
            </a:pPr>
            <a:r>
              <a:rPr lang="en-US" sz="680" dirty="0">
                <a:solidFill>
                  <a:srgbClr val="D0DCF0"/>
                </a:solidFill>
              </a:rPr>
              <a:t>Contact ID parser</a:t>
            </a:r>
            <a:endParaRPr lang="en-US" sz="680" dirty="0"/>
          </a:p>
        </p:txBody>
      </p:sp>
      <p:sp>
        <p:nvSpPr>
          <p:cNvPr id="60" name="Shape 48"/>
          <p:cNvSpPr/>
          <p:nvPr/>
        </p:nvSpPr>
        <p:spPr>
          <a:xfrm>
            <a:off x="2121408" y="3767328"/>
            <a:ext cx="1417320" cy="804672"/>
          </a:xfrm>
          <a:prstGeom prst="rect">
            <a:avLst/>
          </a:prstGeom>
          <a:solidFill>
            <a:srgbClr val="111D3C"/>
          </a:solidFill>
          <a:ln w="12700">
            <a:solidFill>
              <a:srgbClr val="A29BFE"/>
            </a:solidFill>
            <a:prstDash val="solid"/>
          </a:ln>
        </p:spPr>
      </p:sp>
      <p:sp>
        <p:nvSpPr>
          <p:cNvPr id="61" name="Shape 49"/>
          <p:cNvSpPr/>
          <p:nvPr/>
        </p:nvSpPr>
        <p:spPr>
          <a:xfrm>
            <a:off x="2121408" y="3767328"/>
            <a:ext cx="1417320" cy="164592"/>
          </a:xfrm>
          <a:prstGeom prst="rect">
            <a:avLst/>
          </a:prstGeom>
          <a:solidFill>
            <a:srgbClr val="A29BFE">
              <a:alpha val="25000"/>
            </a:srgbClr>
          </a:solidFill>
          <a:ln w="12700">
            <a:solidFill>
              <a:srgbClr val="A29BFE">
                <a:alpha val="25000"/>
              </a:srgbClr>
            </a:solidFill>
            <a:prstDash val="solid"/>
          </a:ln>
        </p:spPr>
      </p:sp>
      <p:pic>
        <p:nvPicPr>
          <p:cNvPr id="62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76272" y="3950208"/>
            <a:ext cx="256032" cy="256032"/>
          </a:xfrm>
          <a:prstGeom prst="rect">
            <a:avLst/>
          </a:prstGeom>
        </p:spPr>
      </p:pic>
      <p:sp>
        <p:nvSpPr>
          <p:cNvPr id="63" name="Text 50"/>
          <p:cNvSpPr/>
          <p:nvPr/>
        </p:nvSpPr>
        <p:spPr>
          <a:xfrm>
            <a:off x="2450592" y="3931920"/>
            <a:ext cx="1051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Telegram Bot</a:t>
            </a:r>
            <a:endParaRPr lang="en-US" sz="850" dirty="0"/>
          </a:p>
        </p:txBody>
      </p:sp>
      <p:sp>
        <p:nvSpPr>
          <p:cNvPr id="64" name="Text 51"/>
          <p:cNvSpPr/>
          <p:nvPr/>
        </p:nvSpPr>
        <p:spPr>
          <a:xfrm>
            <a:off x="2176272" y="4224528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dirty="0">
                <a:solidFill>
                  <a:srgbClr val="D0DCF0"/>
                </a:solidFill>
              </a:rPr>
              <a:t>Alerts · Commands</a:t>
            </a:r>
            <a:endParaRPr lang="en-US" sz="680" dirty="0"/>
          </a:p>
        </p:txBody>
      </p:sp>
      <p:sp>
        <p:nvSpPr>
          <p:cNvPr id="65" name="Shape 52"/>
          <p:cNvSpPr/>
          <p:nvPr/>
        </p:nvSpPr>
        <p:spPr>
          <a:xfrm>
            <a:off x="3639312" y="3767328"/>
            <a:ext cx="1417320" cy="804672"/>
          </a:xfrm>
          <a:prstGeom prst="rect">
            <a:avLst/>
          </a:prstGeom>
          <a:solidFill>
            <a:srgbClr val="111D3C"/>
          </a:solidFill>
          <a:ln w="12700">
            <a:solidFill>
              <a:srgbClr val="00B894"/>
            </a:solidFill>
            <a:prstDash val="solid"/>
          </a:ln>
        </p:spPr>
      </p:sp>
      <p:sp>
        <p:nvSpPr>
          <p:cNvPr id="66" name="Shape 53"/>
          <p:cNvSpPr/>
          <p:nvPr/>
        </p:nvSpPr>
        <p:spPr>
          <a:xfrm>
            <a:off x="3639312" y="3767328"/>
            <a:ext cx="1417320" cy="164592"/>
          </a:xfrm>
          <a:prstGeom prst="rect">
            <a:avLst/>
          </a:prstGeom>
          <a:solidFill>
            <a:srgbClr val="00B894">
              <a:alpha val="25000"/>
            </a:srgbClr>
          </a:solidFill>
          <a:ln w="12700">
            <a:solidFill>
              <a:srgbClr val="00B894">
                <a:alpha val="25000"/>
              </a:srgbClr>
            </a:solidFill>
            <a:prstDash val="solid"/>
          </a:ln>
        </p:spPr>
      </p:sp>
      <p:pic>
        <p:nvPicPr>
          <p:cNvPr id="67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94176" y="3950208"/>
            <a:ext cx="256032" cy="256032"/>
          </a:xfrm>
          <a:prstGeom prst="rect">
            <a:avLst/>
          </a:prstGeom>
        </p:spPr>
      </p:pic>
      <p:sp>
        <p:nvSpPr>
          <p:cNvPr id="68" name="Text 54"/>
          <p:cNvSpPr/>
          <p:nvPr/>
        </p:nvSpPr>
        <p:spPr>
          <a:xfrm>
            <a:off x="3968496" y="3931920"/>
            <a:ext cx="1051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Streamlit</a:t>
            </a:r>
            <a:endParaRPr lang="en-US" sz="850" dirty="0"/>
          </a:p>
        </p:txBody>
      </p:sp>
      <p:sp>
        <p:nvSpPr>
          <p:cNvPr id="69" name="Text 55"/>
          <p:cNvSpPr/>
          <p:nvPr/>
        </p:nvSpPr>
        <p:spPr>
          <a:xfrm>
            <a:off x="3694176" y="4224528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dirty="0">
                <a:solidFill>
                  <a:srgbClr val="D0DCF0"/>
                </a:solidFill>
              </a:rPr>
              <a:t>:8002</a:t>
            </a:r>
            <a:endParaRPr lang="en-US" sz="680" dirty="0"/>
          </a:p>
          <a:p>
            <a:pPr indent="0" marL="0">
              <a:buNone/>
            </a:pPr>
            <a:r>
              <a:rPr lang="en-US" sz="680" dirty="0">
                <a:solidFill>
                  <a:srgbClr val="D0DCF0"/>
                </a:solidFill>
              </a:rPr>
              <a:t>Admin Panel</a:t>
            </a:r>
            <a:endParaRPr lang="en-US" sz="680" dirty="0"/>
          </a:p>
        </p:txBody>
      </p:sp>
      <p:sp>
        <p:nvSpPr>
          <p:cNvPr id="70" name="Shape 56"/>
          <p:cNvSpPr/>
          <p:nvPr/>
        </p:nvSpPr>
        <p:spPr>
          <a:xfrm>
            <a:off x="5166360" y="3767328"/>
            <a:ext cx="1417320" cy="804672"/>
          </a:xfrm>
          <a:prstGeom prst="rect">
            <a:avLst/>
          </a:prstGeom>
          <a:solidFill>
            <a:srgbClr val="111D3C"/>
          </a:solidFill>
          <a:ln w="12700">
            <a:solidFill>
              <a:srgbClr val="8899AA"/>
            </a:solidFill>
            <a:prstDash val="solid"/>
          </a:ln>
        </p:spPr>
      </p:sp>
      <p:sp>
        <p:nvSpPr>
          <p:cNvPr id="71" name="Shape 57"/>
          <p:cNvSpPr/>
          <p:nvPr/>
        </p:nvSpPr>
        <p:spPr>
          <a:xfrm>
            <a:off x="5166360" y="3767328"/>
            <a:ext cx="1417320" cy="164592"/>
          </a:xfrm>
          <a:prstGeom prst="rect">
            <a:avLst/>
          </a:prstGeom>
          <a:solidFill>
            <a:srgbClr val="8899AA">
              <a:alpha val="25000"/>
            </a:srgbClr>
          </a:solidFill>
          <a:ln w="12700">
            <a:solidFill>
              <a:srgbClr val="8899AA">
                <a:alpha val="25000"/>
              </a:srgbClr>
            </a:solidFill>
            <a:prstDash val="solid"/>
          </a:ln>
        </p:spPr>
      </p:sp>
      <p:pic>
        <p:nvPicPr>
          <p:cNvPr id="7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21224" y="3950208"/>
            <a:ext cx="256032" cy="256032"/>
          </a:xfrm>
          <a:prstGeom prst="rect">
            <a:avLst/>
          </a:prstGeom>
        </p:spPr>
      </p:pic>
      <p:sp>
        <p:nvSpPr>
          <p:cNvPr id="73" name="Text 58"/>
          <p:cNvSpPr/>
          <p:nvPr/>
        </p:nvSpPr>
        <p:spPr>
          <a:xfrm>
            <a:off x="5495544" y="3931920"/>
            <a:ext cx="1051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Auto-Backup</a:t>
            </a:r>
            <a:endParaRPr lang="en-US" sz="850" dirty="0"/>
          </a:p>
        </p:txBody>
      </p:sp>
      <p:sp>
        <p:nvSpPr>
          <p:cNvPr id="74" name="Text 59"/>
          <p:cNvSpPr/>
          <p:nvPr/>
        </p:nvSpPr>
        <p:spPr>
          <a:xfrm>
            <a:off x="5221224" y="4224528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dirty="0">
                <a:solidFill>
                  <a:srgbClr val="D0DCF0"/>
                </a:solidFill>
              </a:rPr>
              <a:t>Daily · PostgreSQL dump</a:t>
            </a:r>
            <a:endParaRPr lang="en-US" sz="680" dirty="0"/>
          </a:p>
        </p:txBody>
      </p:sp>
      <p:sp>
        <p:nvSpPr>
          <p:cNvPr id="75" name="Shape 60"/>
          <p:cNvSpPr/>
          <p:nvPr/>
        </p:nvSpPr>
        <p:spPr>
          <a:xfrm>
            <a:off x="4347972" y="2587752"/>
            <a:ext cx="0" cy="201168"/>
          </a:xfrm>
          <a:prstGeom prst="line">
            <a:avLst/>
          </a:prstGeom>
          <a:noFill/>
          <a:ln w="19050">
            <a:solidFill>
              <a:srgbClr val="FDCB6E"/>
            </a:solidFill>
            <a:prstDash val="solid"/>
            <a:tailEnd type="arrow"/>
          </a:ln>
        </p:spPr>
      </p:sp>
      <p:sp>
        <p:nvSpPr>
          <p:cNvPr id="76" name="Shape 61"/>
          <p:cNvSpPr/>
          <p:nvPr/>
        </p:nvSpPr>
        <p:spPr>
          <a:xfrm>
            <a:off x="2830068" y="2587752"/>
            <a:ext cx="0" cy="201168"/>
          </a:xfrm>
          <a:prstGeom prst="line">
            <a:avLst/>
          </a:prstGeom>
          <a:noFill/>
          <a:ln w="19050">
            <a:solidFill>
              <a:srgbClr val="00C2A8"/>
            </a:solidFill>
            <a:prstDash val="solid"/>
            <a:tailEnd type="arrow"/>
          </a:ln>
        </p:spPr>
      </p:sp>
      <p:sp>
        <p:nvSpPr>
          <p:cNvPr id="77" name="Shape 62"/>
          <p:cNvSpPr/>
          <p:nvPr/>
        </p:nvSpPr>
        <p:spPr>
          <a:xfrm>
            <a:off x="3538728" y="2185416"/>
            <a:ext cx="100584" cy="0"/>
          </a:xfrm>
          <a:prstGeom prst="line">
            <a:avLst/>
          </a:prstGeom>
          <a:noFill/>
          <a:ln w="19050">
            <a:solidFill>
              <a:srgbClr val="00B894"/>
            </a:solidFill>
            <a:prstDash val="solid"/>
            <a:tailEnd type="arrow"/>
          </a:ln>
        </p:spPr>
      </p:sp>
      <p:sp>
        <p:nvSpPr>
          <p:cNvPr id="78" name="Shape 63"/>
          <p:cNvSpPr/>
          <p:nvPr/>
        </p:nvSpPr>
        <p:spPr>
          <a:xfrm>
            <a:off x="5166360" y="3191256"/>
            <a:ext cx="-109728" cy="0"/>
          </a:xfrm>
          <a:prstGeom prst="line">
            <a:avLst/>
          </a:prstGeom>
          <a:noFill/>
          <a:ln w="12700">
            <a:solidFill>
              <a:srgbClr val="E17055"/>
            </a:solidFill>
            <a:prstDash val="dash"/>
            <a:tailEnd type="arrow"/>
          </a:ln>
        </p:spPr>
      </p:sp>
      <p:sp>
        <p:nvSpPr>
          <p:cNvPr id="79" name="Shape 64"/>
          <p:cNvSpPr/>
          <p:nvPr/>
        </p:nvSpPr>
        <p:spPr>
          <a:xfrm>
            <a:off x="3538728" y="4169664"/>
            <a:ext cx="100584" cy="0"/>
          </a:xfrm>
          <a:prstGeom prst="line">
            <a:avLst/>
          </a:prstGeom>
          <a:noFill/>
          <a:ln w="19050">
            <a:solidFill>
              <a:srgbClr val="A29BFE"/>
            </a:solidFill>
            <a:prstDash val="solid"/>
            <a:tailEnd type="arrow"/>
          </a:ln>
        </p:spPr>
      </p:sp>
      <p:sp>
        <p:nvSpPr>
          <p:cNvPr id="80" name="Shape 65"/>
          <p:cNvSpPr/>
          <p:nvPr/>
        </p:nvSpPr>
        <p:spPr>
          <a:xfrm>
            <a:off x="7068312" y="1828800"/>
            <a:ext cx="1938528" cy="914400"/>
          </a:xfrm>
          <a:prstGeom prst="rect">
            <a:avLst/>
          </a:prstGeom>
          <a:solidFill>
            <a:srgbClr val="111D3C"/>
          </a:solidFill>
          <a:ln w="12700">
            <a:solidFill>
              <a:srgbClr val="A29BFE"/>
            </a:solidFill>
            <a:prstDash val="solid"/>
          </a:ln>
        </p:spPr>
      </p:sp>
      <p:pic>
        <p:nvPicPr>
          <p:cNvPr id="81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23176" y="1938528"/>
            <a:ext cx="347472" cy="347472"/>
          </a:xfrm>
          <a:prstGeom prst="rect">
            <a:avLst/>
          </a:prstGeom>
        </p:spPr>
      </p:pic>
      <p:sp>
        <p:nvSpPr>
          <p:cNvPr id="82" name="Text 66"/>
          <p:cNvSpPr/>
          <p:nvPr/>
        </p:nvSpPr>
        <p:spPr>
          <a:xfrm>
            <a:off x="7498080" y="1883664"/>
            <a:ext cx="14447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Android App</a:t>
            </a:r>
            <a:endParaRPr lang="en-US" sz="850" dirty="0"/>
          </a:p>
        </p:txBody>
      </p:sp>
      <p:sp>
        <p:nvSpPr>
          <p:cNvPr id="83" name="Text 67"/>
          <p:cNvSpPr/>
          <p:nvPr/>
        </p:nvSpPr>
        <p:spPr>
          <a:xfrm>
            <a:off x="7498080" y="2176272"/>
            <a:ext cx="144475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0DCF0"/>
                </a:solidFill>
              </a:rPr>
              <a:t>Flutter</a:t>
            </a:r>
            <a:endParaRPr lang="en-US" sz="750" dirty="0"/>
          </a:p>
          <a:p>
            <a:pPr indent="0" marL="0">
              <a:buNone/>
            </a:pPr>
            <a:r>
              <a:rPr lang="en-US" sz="750" dirty="0">
                <a:solidFill>
                  <a:srgbClr val="D0DCF0"/>
                </a:solidFill>
              </a:rPr>
              <a:t>HTTPS/JWT</a:t>
            </a:r>
            <a:endParaRPr lang="en-US" sz="750" dirty="0"/>
          </a:p>
        </p:txBody>
      </p:sp>
      <p:sp>
        <p:nvSpPr>
          <p:cNvPr id="84" name="Shape 68"/>
          <p:cNvSpPr/>
          <p:nvPr/>
        </p:nvSpPr>
        <p:spPr>
          <a:xfrm>
            <a:off x="6583680" y="2267712"/>
            <a:ext cx="484632" cy="0"/>
          </a:xfrm>
          <a:prstGeom prst="line">
            <a:avLst/>
          </a:prstGeom>
          <a:noFill/>
          <a:ln w="19050">
            <a:solidFill>
              <a:srgbClr val="A29BFE"/>
            </a:solidFill>
            <a:prstDash val="solid"/>
            <a:tailEnd type="arrow"/>
          </a:ln>
        </p:spPr>
      </p:sp>
      <p:sp>
        <p:nvSpPr>
          <p:cNvPr id="85" name="Shape 69"/>
          <p:cNvSpPr/>
          <p:nvPr/>
        </p:nvSpPr>
        <p:spPr>
          <a:xfrm>
            <a:off x="7068312" y="2907792"/>
            <a:ext cx="1938528" cy="914400"/>
          </a:xfrm>
          <a:prstGeom prst="rect">
            <a:avLst/>
          </a:prstGeom>
          <a:solidFill>
            <a:srgbClr val="111D3C"/>
          </a:solidFill>
          <a:ln w="12700">
            <a:solidFill>
              <a:srgbClr val="1E8BFF"/>
            </a:solidFill>
            <a:prstDash val="solid"/>
          </a:ln>
        </p:spPr>
      </p:sp>
      <p:pic>
        <p:nvPicPr>
          <p:cNvPr id="86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123176" y="3017520"/>
            <a:ext cx="347472" cy="347472"/>
          </a:xfrm>
          <a:prstGeom prst="rect">
            <a:avLst/>
          </a:prstGeom>
        </p:spPr>
      </p:pic>
      <p:sp>
        <p:nvSpPr>
          <p:cNvPr id="87" name="Text 70"/>
          <p:cNvSpPr/>
          <p:nvPr/>
        </p:nvSpPr>
        <p:spPr>
          <a:xfrm>
            <a:off x="7498080" y="2962656"/>
            <a:ext cx="14447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Web Browser</a:t>
            </a:r>
            <a:endParaRPr lang="en-US" sz="850" dirty="0"/>
          </a:p>
        </p:txBody>
      </p:sp>
      <p:sp>
        <p:nvSpPr>
          <p:cNvPr id="88" name="Text 71"/>
          <p:cNvSpPr/>
          <p:nvPr/>
        </p:nvSpPr>
        <p:spPr>
          <a:xfrm>
            <a:off x="7498080" y="3255264"/>
            <a:ext cx="144475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0DCF0"/>
                </a:solidFill>
              </a:rPr>
              <a:t>Streamlit</a:t>
            </a:r>
            <a:endParaRPr lang="en-US" sz="750" dirty="0"/>
          </a:p>
          <a:p>
            <a:pPr indent="0" marL="0">
              <a:buNone/>
            </a:pPr>
            <a:r>
              <a:rPr lang="en-US" sz="750" dirty="0">
                <a:solidFill>
                  <a:srgbClr val="D0DCF0"/>
                </a:solidFill>
              </a:rPr>
              <a:t>Admin UI</a:t>
            </a:r>
            <a:endParaRPr lang="en-US" sz="750" dirty="0"/>
          </a:p>
        </p:txBody>
      </p:sp>
      <p:sp>
        <p:nvSpPr>
          <p:cNvPr id="89" name="Shape 72"/>
          <p:cNvSpPr/>
          <p:nvPr/>
        </p:nvSpPr>
        <p:spPr>
          <a:xfrm>
            <a:off x="6583680" y="3346704"/>
            <a:ext cx="484632" cy="0"/>
          </a:xfrm>
          <a:prstGeom prst="line">
            <a:avLst/>
          </a:prstGeom>
          <a:noFill/>
          <a:ln w="19050">
            <a:solidFill>
              <a:srgbClr val="1E8BFF"/>
            </a:solidFill>
            <a:prstDash val="solid"/>
            <a:tailEnd type="arrow"/>
          </a:ln>
        </p:spPr>
      </p:sp>
      <p:sp>
        <p:nvSpPr>
          <p:cNvPr id="90" name="Shape 73"/>
          <p:cNvSpPr/>
          <p:nvPr/>
        </p:nvSpPr>
        <p:spPr>
          <a:xfrm>
            <a:off x="7068312" y="3986784"/>
            <a:ext cx="1938528" cy="914400"/>
          </a:xfrm>
          <a:prstGeom prst="rect">
            <a:avLst/>
          </a:prstGeom>
          <a:solidFill>
            <a:srgbClr val="111D3C"/>
          </a:solidFill>
          <a:ln w="12700">
            <a:solidFill>
              <a:srgbClr val="00C2A8"/>
            </a:solidFill>
            <a:prstDash val="solid"/>
          </a:ln>
        </p:spPr>
      </p:sp>
      <p:pic>
        <p:nvPicPr>
          <p:cNvPr id="91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123176" y="4096512"/>
            <a:ext cx="347472" cy="347472"/>
          </a:xfrm>
          <a:prstGeom prst="rect">
            <a:avLst/>
          </a:prstGeom>
        </p:spPr>
      </p:pic>
      <p:sp>
        <p:nvSpPr>
          <p:cNvPr id="92" name="Text 74"/>
          <p:cNvSpPr/>
          <p:nvPr/>
        </p:nvSpPr>
        <p:spPr>
          <a:xfrm>
            <a:off x="7498080" y="4041648"/>
            <a:ext cx="14447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Telegram</a:t>
            </a:r>
            <a:endParaRPr lang="en-US" sz="850" dirty="0"/>
          </a:p>
        </p:txBody>
      </p:sp>
      <p:sp>
        <p:nvSpPr>
          <p:cNvPr id="93" name="Text 75"/>
          <p:cNvSpPr/>
          <p:nvPr/>
        </p:nvSpPr>
        <p:spPr>
          <a:xfrm>
            <a:off x="7498080" y="4334256"/>
            <a:ext cx="144475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0DCF0"/>
                </a:solidFill>
              </a:rPr>
              <a:t>Alerts &amp;</a:t>
            </a:r>
            <a:endParaRPr lang="en-US" sz="750" dirty="0"/>
          </a:p>
          <a:p>
            <a:pPr indent="0" marL="0">
              <a:buNone/>
            </a:pPr>
            <a:r>
              <a:rPr lang="en-US" sz="750" dirty="0">
                <a:solidFill>
                  <a:srgbClr val="D0DCF0"/>
                </a:solidFill>
              </a:rPr>
              <a:t>Commands</a:t>
            </a:r>
            <a:endParaRPr lang="en-US" sz="750" dirty="0"/>
          </a:p>
        </p:txBody>
      </p:sp>
      <p:sp>
        <p:nvSpPr>
          <p:cNvPr id="94" name="Shape 76"/>
          <p:cNvSpPr/>
          <p:nvPr/>
        </p:nvSpPr>
        <p:spPr>
          <a:xfrm>
            <a:off x="6583680" y="4425696"/>
            <a:ext cx="484632" cy="0"/>
          </a:xfrm>
          <a:prstGeom prst="line">
            <a:avLst/>
          </a:prstGeom>
          <a:noFill/>
          <a:ln w="19050">
            <a:solidFill>
              <a:srgbClr val="00C2A8"/>
            </a:solidFill>
            <a:prstDash val="solid"/>
            <a:tailEnd type="arrow"/>
          </a:ln>
        </p:spPr>
      </p:sp>
      <p:sp>
        <p:nvSpPr>
          <p:cNvPr id="95" name="Shape 77"/>
          <p:cNvSpPr/>
          <p:nvPr/>
        </p:nvSpPr>
        <p:spPr>
          <a:xfrm>
            <a:off x="0" y="4828032"/>
            <a:ext cx="9144000" cy="31546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96" name="Text 78"/>
          <p:cNvSpPr/>
          <p:nvPr/>
        </p:nvSpPr>
        <p:spPr>
          <a:xfrm>
            <a:off x="182880" y="4846320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D0DCF0"/>
                </a:solidFill>
              </a:rPr>
              <a:t>● Протоколы / Protocols:</a:t>
            </a:r>
            <a:endParaRPr lang="en-US" sz="700" dirty="0"/>
          </a:p>
        </p:txBody>
      </p:sp>
      <p:sp>
        <p:nvSpPr>
          <p:cNvPr id="97" name="Shape 79"/>
          <p:cNvSpPr/>
          <p:nvPr/>
        </p:nvSpPr>
        <p:spPr>
          <a:xfrm>
            <a:off x="1920240" y="4919472"/>
            <a:ext cx="228600" cy="91440"/>
          </a:xfrm>
          <a:prstGeom prst="rect">
            <a:avLst/>
          </a:prstGeom>
          <a:solidFill>
            <a:srgbClr val="00C2A8"/>
          </a:solidFill>
          <a:ln w="12700">
            <a:solidFill>
              <a:srgbClr val="00C2A8"/>
            </a:solidFill>
            <a:prstDash val="solid"/>
          </a:ln>
        </p:spPr>
      </p:sp>
      <p:sp>
        <p:nvSpPr>
          <p:cNvPr id="98" name="Text 80"/>
          <p:cNvSpPr/>
          <p:nvPr/>
        </p:nvSpPr>
        <p:spPr>
          <a:xfrm>
            <a:off x="2194560" y="4846320"/>
            <a:ext cx="822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D0DCF0"/>
                </a:solidFill>
              </a:rPr>
              <a:t>HTTPS/TLS</a:t>
            </a:r>
            <a:endParaRPr lang="en-US" sz="700" dirty="0"/>
          </a:p>
        </p:txBody>
      </p:sp>
      <p:sp>
        <p:nvSpPr>
          <p:cNvPr id="99" name="Shape 81"/>
          <p:cNvSpPr/>
          <p:nvPr/>
        </p:nvSpPr>
        <p:spPr>
          <a:xfrm>
            <a:off x="3090672" y="4919472"/>
            <a:ext cx="228600" cy="91440"/>
          </a:xfrm>
          <a:prstGeom prst="rect">
            <a:avLst/>
          </a:prstGeom>
          <a:solidFill>
            <a:srgbClr val="1E8BFF"/>
          </a:solidFill>
          <a:ln w="12700">
            <a:solidFill>
              <a:srgbClr val="1E8BFF"/>
            </a:solidFill>
            <a:prstDash val="solid"/>
          </a:ln>
        </p:spPr>
      </p:sp>
      <p:sp>
        <p:nvSpPr>
          <p:cNvPr id="100" name="Text 82"/>
          <p:cNvSpPr/>
          <p:nvPr/>
        </p:nvSpPr>
        <p:spPr>
          <a:xfrm>
            <a:off x="3364992" y="4846320"/>
            <a:ext cx="822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D0DCF0"/>
                </a:solidFill>
              </a:rPr>
              <a:t>REST API</a:t>
            </a:r>
            <a:endParaRPr lang="en-US" sz="700" dirty="0"/>
          </a:p>
        </p:txBody>
      </p:sp>
      <p:sp>
        <p:nvSpPr>
          <p:cNvPr id="101" name="Shape 83"/>
          <p:cNvSpPr/>
          <p:nvPr/>
        </p:nvSpPr>
        <p:spPr>
          <a:xfrm>
            <a:off x="4261104" y="4919472"/>
            <a:ext cx="228600" cy="91440"/>
          </a:xfrm>
          <a:prstGeom prst="rect">
            <a:avLst/>
          </a:prstGeom>
          <a:solidFill>
            <a:srgbClr val="E17055"/>
          </a:solidFill>
          <a:ln w="12700">
            <a:solidFill>
              <a:srgbClr val="E17055"/>
            </a:solidFill>
            <a:prstDash val="solid"/>
          </a:ln>
        </p:spPr>
      </p:sp>
      <p:sp>
        <p:nvSpPr>
          <p:cNvPr id="102" name="Text 84"/>
          <p:cNvSpPr/>
          <p:nvPr/>
        </p:nvSpPr>
        <p:spPr>
          <a:xfrm>
            <a:off x="4535424" y="4846320"/>
            <a:ext cx="822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D0DCF0"/>
                </a:solidFill>
              </a:rPr>
              <a:t>Contact ID</a:t>
            </a:r>
            <a:endParaRPr lang="en-US" sz="700" dirty="0"/>
          </a:p>
        </p:txBody>
      </p:sp>
      <p:sp>
        <p:nvSpPr>
          <p:cNvPr id="103" name="Shape 85"/>
          <p:cNvSpPr/>
          <p:nvPr/>
        </p:nvSpPr>
        <p:spPr>
          <a:xfrm>
            <a:off x="5431536" y="4919472"/>
            <a:ext cx="228600" cy="91440"/>
          </a:xfrm>
          <a:prstGeom prst="rect">
            <a:avLst/>
          </a:prstGeom>
          <a:solidFill>
            <a:srgbClr val="A29BFE"/>
          </a:solidFill>
          <a:ln w="12700">
            <a:solidFill>
              <a:srgbClr val="A29BFE"/>
            </a:solidFill>
            <a:prstDash val="solid"/>
          </a:ln>
        </p:spPr>
      </p:sp>
      <p:sp>
        <p:nvSpPr>
          <p:cNvPr id="104" name="Text 86"/>
          <p:cNvSpPr/>
          <p:nvPr/>
        </p:nvSpPr>
        <p:spPr>
          <a:xfrm>
            <a:off x="5705856" y="4846320"/>
            <a:ext cx="822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D0DCF0"/>
                </a:solidFill>
              </a:rPr>
              <a:t>Telegram API</a:t>
            </a:r>
            <a:endParaRPr lang="en-US" sz="700" dirty="0"/>
          </a:p>
        </p:txBody>
      </p:sp>
      <p:sp>
        <p:nvSpPr>
          <p:cNvPr id="105" name="Shape 87"/>
          <p:cNvSpPr/>
          <p:nvPr/>
        </p:nvSpPr>
        <p:spPr>
          <a:xfrm>
            <a:off x="6601968" y="4919472"/>
            <a:ext cx="228600" cy="91440"/>
          </a:xfrm>
          <a:prstGeom prst="rect">
            <a:avLst/>
          </a:prstGeom>
          <a:solidFill>
            <a:srgbClr val="FDCB6E"/>
          </a:solidFill>
          <a:ln w="12700">
            <a:solidFill>
              <a:srgbClr val="FDCB6E"/>
            </a:solidFill>
            <a:prstDash val="solid"/>
          </a:ln>
        </p:spPr>
      </p:sp>
      <p:sp>
        <p:nvSpPr>
          <p:cNvPr id="106" name="Text 88"/>
          <p:cNvSpPr/>
          <p:nvPr/>
        </p:nvSpPr>
        <p:spPr>
          <a:xfrm>
            <a:off x="6876288" y="4846320"/>
            <a:ext cx="822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D0DCF0"/>
                </a:solidFill>
              </a:rPr>
              <a:t>PostgreSQL</a:t>
            </a:r>
            <a:endParaRPr lang="en-US" sz="700" dirty="0"/>
          </a:p>
        </p:txBody>
      </p:sp>
      <p:sp>
        <p:nvSpPr>
          <p:cNvPr id="107" name="Shape 89"/>
          <p:cNvSpPr/>
          <p:nvPr/>
        </p:nvSpPr>
        <p:spPr>
          <a:xfrm>
            <a:off x="7772400" y="4919472"/>
            <a:ext cx="228600" cy="91440"/>
          </a:xfrm>
          <a:prstGeom prst="rect">
            <a:avLst/>
          </a:prstGeom>
          <a:solidFill>
            <a:srgbClr val="8899AA"/>
          </a:solidFill>
          <a:ln w="12700">
            <a:solidFill>
              <a:srgbClr val="8899AA"/>
            </a:solidFill>
            <a:prstDash val="solid"/>
          </a:ln>
        </p:spPr>
      </p:sp>
      <p:sp>
        <p:nvSpPr>
          <p:cNvPr id="108" name="Text 90"/>
          <p:cNvSpPr/>
          <p:nvPr/>
        </p:nvSpPr>
        <p:spPr>
          <a:xfrm>
            <a:off x="8046720" y="4846320"/>
            <a:ext cx="822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D0DCF0"/>
                </a:solidFill>
              </a:rPr>
              <a:t>Internal</a:t>
            </a:r>
            <a:endParaRPr lang="en-US" sz="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0F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840480"/>
            <a:ext cx="9144000" cy="1303020"/>
          </a:xfrm>
          <a:prstGeom prst="rect">
            <a:avLst/>
          </a:prstGeom>
          <a:solidFill>
            <a:srgbClr val="00C2A8"/>
          </a:solidFill>
          <a:ln w="12700">
            <a:solidFill>
              <a:srgbClr val="00C2A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251A1"/>
          </a:solidFill>
          <a:ln w="12700">
            <a:solidFill>
              <a:srgbClr val="1251A1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766560" y="594360"/>
            <a:ext cx="2103120" cy="96012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DDDDD"/>
            </a:solidFill>
            <a:prstDash val="solid"/>
          </a:ln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58000" y="658368"/>
            <a:ext cx="1920240" cy="822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65760" y="658368"/>
            <a:ext cx="6217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Готовы защитить ваш объект</a:t>
            </a:r>
            <a:endParaRPr lang="en-US" sz="2800" dirty="0"/>
          </a:p>
        </p:txBody>
      </p:sp>
      <p:sp>
        <p:nvSpPr>
          <p:cNvPr id="7" name="Text 4"/>
          <p:cNvSpPr/>
          <p:nvPr/>
        </p:nvSpPr>
        <p:spPr>
          <a:xfrm>
            <a:off x="365760" y="1316736"/>
            <a:ext cx="6217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00C2A8"/>
                </a:solidFill>
              </a:rPr>
              <a:t>Ready to protect your property · Gatavi aizsargāt jūsu objektu</a:t>
            </a:r>
            <a:endParaRPr lang="en-US" sz="12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965960"/>
            <a:ext cx="329184" cy="32918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68680" y="1874520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Запросить демо / Request Demo / Pieprasīt demo</a:t>
            </a:r>
            <a:endParaRPr lang="en-US" sz="11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2624328"/>
            <a:ext cx="329184" cy="32918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68680" y="253288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Партнёрская программа / Partner Program / Partneru programma</a:t>
            </a:r>
            <a:endParaRPr lang="en-US" sz="11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" y="3282696"/>
            <a:ext cx="329184" cy="329184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868680" y="319125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Пилотный проект — бесплатно 30 дней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Free 30-day pilot · Bezmaksas 30 dienu pilots</a:t>
            </a:r>
            <a:endParaRPr lang="en-US" sz="1150" dirty="0"/>
          </a:p>
        </p:txBody>
      </p:sp>
      <p:sp>
        <p:nvSpPr>
          <p:cNvPr id="14" name="Text 8"/>
          <p:cNvSpPr/>
          <p:nvPr/>
        </p:nvSpPr>
        <p:spPr>
          <a:xfrm>
            <a:off x="365760" y="3931920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A0F1E"/>
                </a:solidFill>
              </a:rPr>
              <a:t>CORTEX  |  +371 67 505 603  |  www.cortex.eu</a:t>
            </a:r>
            <a:endParaRPr lang="en-US" sz="1400" dirty="0"/>
          </a:p>
        </p:txBody>
      </p:sp>
      <p:sp>
        <p:nvSpPr>
          <p:cNvPr id="15" name="Text 9"/>
          <p:cNvSpPr/>
          <p:nvPr/>
        </p:nvSpPr>
        <p:spPr>
          <a:xfrm>
            <a:off x="365760" y="4407408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0D1B3E"/>
                </a:solidFill>
              </a:rPr>
              <a:t>Liksnas iela 7, Rīga, Latvija  ·  DEFENDEX 2.0 powered by CORTEX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DEFENDEX 2.0 — Полная презентация RU/EN/LV</dc:title>
  <dc:subject>PptxGenJS Presentation</dc:subject>
  <dc:creator>CORTEX</dc:creator>
  <cp:lastModifiedBy>CORTEX</cp:lastModifiedBy>
  <cp:revision>1</cp:revision>
  <dcterms:created xsi:type="dcterms:W3CDTF">2026-05-09T10:21:59Z</dcterms:created>
  <dcterms:modified xsi:type="dcterms:W3CDTF">2026-05-09T10:21:59Z</dcterms:modified>
</cp:coreProperties>
</file>